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3"/>
  </p:notes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rimo Bold" charset="1" panose="020B0704020202020204"/>
      <p:regular r:id="rId16"/>
    </p:embeddedFont>
    <p:embeddedFont>
      <p:font typeface="Arimo" charset="1" panose="020B0604020202020204"/>
      <p:regular r:id="rId17"/>
    </p:embeddedFont>
    <p:embeddedFont>
      <p:font typeface="Arial Bold" charset="1" panose="020B0802020202020204"/>
      <p:regular r:id="rId19"/>
    </p:embeddedFont>
    <p:embeddedFont>
      <p:font typeface="Prompt Bold" charset="1" panose="00000800000000000000"/>
      <p:regular r:id="rId20"/>
    </p:embeddedFont>
    <p:embeddedFont>
      <p:font typeface="Prompt" charset="1" panose="00000500000000000000"/>
      <p:regular r:id="rId21"/>
    </p:embeddedFont>
    <p:embeddedFont>
      <p:font typeface="Canva Sans Bold" charset="1" panose="020B0803030501040103"/>
      <p:regular r:id="rId23"/>
    </p:embeddedFont>
    <p:embeddedFont>
      <p:font typeface="Canva Sans" charset="1" panose="020B0503030501040103"/>
      <p:regular r:id="rId24"/>
    </p:embeddedFont>
    <p:embeddedFont>
      <p:font typeface="Arial" charset="1" panose="020B0502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notesMasters/notesMaster1.xml" Type="http://schemas.openxmlformats.org/officeDocument/2006/relationships/notesMaster"/><Relationship Id="rId14" Target="theme/theme2.xml" Type="http://schemas.openxmlformats.org/officeDocument/2006/relationships/theme"/><Relationship Id="rId15" Target="notesSlides/notesSlide1.xml" Type="http://schemas.openxmlformats.org/officeDocument/2006/relationships/notesSlide"/><Relationship Id="rId16" Target="fonts/font16.fntdata" Type="http://schemas.openxmlformats.org/officeDocument/2006/relationships/font"/><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3.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4.xml" Type="http://schemas.openxmlformats.org/officeDocument/2006/relationships/notesSlide"/><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933300" y="3003100"/>
            <a:ext cx="16251600" cy="5355421"/>
            <a:chOff x="0" y="0"/>
            <a:chExt cx="21668800" cy="7140562"/>
          </a:xfrm>
        </p:grpSpPr>
        <p:sp>
          <p:nvSpPr>
            <p:cNvPr name="Freeform 5" id="5"/>
            <p:cNvSpPr/>
            <p:nvPr/>
          </p:nvSpPr>
          <p:spPr>
            <a:xfrm flipH="false" flipV="false" rot="0">
              <a:off x="0" y="0"/>
              <a:ext cx="21668800" cy="7140562"/>
            </a:xfrm>
            <a:custGeom>
              <a:avLst/>
              <a:gdLst/>
              <a:ahLst/>
              <a:cxnLst/>
              <a:rect r="r" b="b" t="t" l="l"/>
              <a:pathLst>
                <a:path h="7140562" w="21668800">
                  <a:moveTo>
                    <a:pt x="0" y="0"/>
                  </a:moveTo>
                  <a:lnTo>
                    <a:pt x="21668800" y="0"/>
                  </a:lnTo>
                  <a:lnTo>
                    <a:pt x="21668800" y="7140562"/>
                  </a:lnTo>
                  <a:lnTo>
                    <a:pt x="0" y="7140562"/>
                  </a:lnTo>
                  <a:close/>
                </a:path>
              </a:pathLst>
            </a:custGeom>
            <a:solidFill>
              <a:srgbClr val="000000">
                <a:alpha val="0"/>
              </a:srgbClr>
            </a:solidFill>
          </p:spPr>
        </p:sp>
        <p:sp>
          <p:nvSpPr>
            <p:cNvPr name="TextBox 6" id="6"/>
            <p:cNvSpPr txBox="true"/>
            <p:nvPr/>
          </p:nvSpPr>
          <p:spPr>
            <a:xfrm>
              <a:off x="0" y="28575"/>
              <a:ext cx="21668800" cy="7111987"/>
            </a:xfrm>
            <a:prstGeom prst="rect">
              <a:avLst/>
            </a:prstGeom>
          </p:spPr>
          <p:txBody>
            <a:bodyPr anchor="t" rtlCol="false" tIns="0" lIns="0" bIns="0" rIns="0"/>
            <a:lstStyle/>
            <a:p>
              <a:pPr algn="just">
                <a:lnSpc>
                  <a:spcPts val="4536"/>
                </a:lnSpc>
              </a:pPr>
              <a:r>
                <a:rPr lang="en-US" b="true" sz="4200">
                  <a:solidFill>
                    <a:srgbClr val="000000"/>
                  </a:solidFill>
                  <a:latin typeface="Arimo Bold"/>
                  <a:ea typeface="Arimo Bold"/>
                  <a:cs typeface="Arimo Bold"/>
                  <a:sym typeface="Arimo Bold"/>
                </a:rPr>
                <a:t>Category Code: </a:t>
              </a:r>
              <a:r>
                <a:rPr lang="en-US" sz="4200">
                  <a:solidFill>
                    <a:srgbClr val="000000"/>
                  </a:solidFill>
                  <a:latin typeface="Arimo"/>
                  <a:ea typeface="Arimo"/>
                  <a:cs typeface="Arimo"/>
                  <a:sym typeface="Arimo"/>
                </a:rPr>
                <a:t>C3</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Problem Statement Title:</a:t>
              </a:r>
              <a:r>
                <a:rPr lang="en-US" sz="4200">
                  <a:solidFill>
                    <a:srgbClr val="000000"/>
                  </a:solidFill>
                  <a:latin typeface="Arimo"/>
                  <a:ea typeface="Arimo"/>
                  <a:cs typeface="Arimo"/>
                  <a:sym typeface="Arimo"/>
                </a:rPr>
                <a:t>Creating an all-in-one platform for startups, simplifying financial planning for new enterprises, and seamlessly connecting investors with SMBs</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Team Name: </a:t>
              </a:r>
              <a:r>
                <a:rPr lang="en-US" sz="4200">
                  <a:solidFill>
                    <a:srgbClr val="000000"/>
                  </a:solidFill>
                  <a:latin typeface="Arimo"/>
                  <a:ea typeface="Arimo"/>
                  <a:cs typeface="Arimo"/>
                  <a:sym typeface="Arimo"/>
                </a:rPr>
                <a:t>Job Blowers</a:t>
              </a:r>
            </a:p>
            <a:p>
              <a:pPr algn="just">
                <a:lnSpc>
                  <a:spcPts val="4536"/>
                </a:lnSpc>
              </a:pPr>
            </a:p>
            <a:p>
              <a:pPr algn="just">
                <a:lnSpc>
                  <a:spcPts val="4104"/>
                </a:lnSpc>
              </a:pPr>
              <a:r>
                <a:rPr lang="en-US" b="true" sz="3800">
                  <a:solidFill>
                    <a:srgbClr val="000000"/>
                  </a:solidFill>
                  <a:latin typeface="Arimo Bold"/>
                  <a:ea typeface="Arimo Bold"/>
                  <a:cs typeface="Arimo Bold"/>
                  <a:sym typeface="Arimo Bold"/>
                </a:rPr>
                <a:t>Institute Name: </a:t>
              </a:r>
              <a:r>
                <a:rPr lang="en-US" sz="3800">
                  <a:solidFill>
                    <a:srgbClr val="000000"/>
                  </a:solidFill>
                  <a:latin typeface="Arimo"/>
                  <a:ea typeface="Arimo"/>
                  <a:cs typeface="Arimo"/>
                  <a:sym typeface="Arimo"/>
                </a:rPr>
                <a:t>Vivekanand Education Society’s Institute of Technology</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97100" y="589229"/>
            <a:ext cx="16162200" cy="1345074"/>
            <a:chOff x="0" y="0"/>
            <a:chExt cx="21549600" cy="1793432"/>
          </a:xfrm>
        </p:grpSpPr>
        <p:sp>
          <p:nvSpPr>
            <p:cNvPr name="Freeform 5" id="5"/>
            <p:cNvSpPr/>
            <p:nvPr/>
          </p:nvSpPr>
          <p:spPr>
            <a:xfrm flipH="false" flipV="false" rot="0">
              <a:off x="0" y="0"/>
              <a:ext cx="21549599" cy="1793433"/>
            </a:xfrm>
            <a:custGeom>
              <a:avLst/>
              <a:gdLst/>
              <a:ahLst/>
              <a:cxnLst/>
              <a:rect r="r" b="b" t="t" l="l"/>
              <a:pathLst>
                <a:path h="1793433" w="21549599">
                  <a:moveTo>
                    <a:pt x="0" y="0"/>
                  </a:moveTo>
                  <a:lnTo>
                    <a:pt x="21549599" y="0"/>
                  </a:lnTo>
                  <a:lnTo>
                    <a:pt x="21549599" y="1793433"/>
                  </a:lnTo>
                  <a:lnTo>
                    <a:pt x="0" y="1793433"/>
                  </a:lnTo>
                  <a:close/>
                </a:path>
              </a:pathLst>
            </a:custGeom>
            <a:solidFill>
              <a:srgbClr val="000000">
                <a:alpha val="0"/>
              </a:srgbClr>
            </a:solidFill>
          </p:spPr>
        </p:sp>
        <p:sp>
          <p:nvSpPr>
            <p:cNvPr name="TextBox 6" id="6"/>
            <p:cNvSpPr txBox="true"/>
            <p:nvPr/>
          </p:nvSpPr>
          <p:spPr>
            <a:xfrm>
              <a:off x="0" y="38100"/>
              <a:ext cx="21549600" cy="1755332"/>
            </a:xfrm>
            <a:prstGeom prst="rect">
              <a:avLst/>
            </a:prstGeom>
          </p:spPr>
          <p:txBody>
            <a:bodyPr anchor="t" rtlCol="false" tIns="0" lIns="0" bIns="0" rIns="0"/>
            <a:lstStyle/>
            <a:p>
              <a:pPr algn="l">
                <a:lnSpc>
                  <a:spcPts val="5616"/>
                </a:lnSpc>
              </a:pPr>
              <a:r>
                <a:rPr lang="en-US" b="true" sz="5200">
                  <a:solidFill>
                    <a:srgbClr val="000000"/>
                  </a:solidFill>
                  <a:latin typeface="Arimo Bold"/>
                  <a:ea typeface="Arimo Bold"/>
                  <a:cs typeface="Arimo Bold"/>
                  <a:sym typeface="Arimo Bold"/>
                </a:rPr>
                <a:t>Idea / Approach details </a:t>
              </a:r>
            </a:p>
            <a:p>
              <a:pPr algn="l">
                <a:lnSpc>
                  <a:spcPts val="3359"/>
                </a:lnSpc>
              </a:pPr>
            </a:p>
          </p:txBody>
        </p:sp>
      </p:grpSp>
      <p:sp>
        <p:nvSpPr>
          <p:cNvPr name="Freeform 7" id="7"/>
          <p:cNvSpPr/>
          <p:nvPr/>
        </p:nvSpPr>
        <p:spPr>
          <a:xfrm flipH="false" flipV="false" rot="0">
            <a:off x="1714655" y="2822150"/>
            <a:ext cx="1752444" cy="1752444"/>
          </a:xfrm>
          <a:custGeom>
            <a:avLst/>
            <a:gdLst/>
            <a:ahLst/>
            <a:cxnLst/>
            <a:rect r="r" b="b" t="t" l="l"/>
            <a:pathLst>
              <a:path h="1752444" w="1752444">
                <a:moveTo>
                  <a:pt x="0" y="0"/>
                </a:moveTo>
                <a:lnTo>
                  <a:pt x="1752444" y="0"/>
                </a:lnTo>
                <a:lnTo>
                  <a:pt x="1752444" y="1752444"/>
                </a:lnTo>
                <a:lnTo>
                  <a:pt x="0" y="1752444"/>
                </a:lnTo>
                <a:lnTo>
                  <a:pt x="0" y="0"/>
                </a:lnTo>
                <a:close/>
              </a:path>
            </a:pathLst>
          </a:custGeom>
          <a:blipFill>
            <a:blip r:embed="rId4"/>
            <a:stretch>
              <a:fillRect l="0" t="0" r="0" b="0"/>
            </a:stretch>
          </a:blipFill>
        </p:spPr>
      </p:sp>
      <p:sp>
        <p:nvSpPr>
          <p:cNvPr name="TextBox 8" id="8"/>
          <p:cNvSpPr txBox="true"/>
          <p:nvPr/>
        </p:nvSpPr>
        <p:spPr>
          <a:xfrm rot="0">
            <a:off x="808103" y="4495358"/>
            <a:ext cx="3783133"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131212"/>
                </a:solidFill>
                <a:latin typeface="Arial Bold"/>
                <a:ea typeface="Arial Bold"/>
                <a:cs typeface="Arial Bold"/>
                <a:sym typeface="Arial Bold"/>
              </a:rPr>
              <a:t>Overwhelmed by fluctuating revenue and unclear loan terms, Rohan is unsure how to secure funding.</a:t>
            </a:r>
          </a:p>
        </p:txBody>
      </p:sp>
      <p:sp>
        <p:nvSpPr>
          <p:cNvPr name="TextBox 9" id="9"/>
          <p:cNvSpPr txBox="true"/>
          <p:nvPr/>
        </p:nvSpPr>
        <p:spPr>
          <a:xfrm rot="0">
            <a:off x="3390707" y="2492307"/>
            <a:ext cx="2724448" cy="417454"/>
          </a:xfrm>
          <a:prstGeom prst="rect">
            <a:avLst/>
          </a:prstGeom>
        </p:spPr>
        <p:txBody>
          <a:bodyPr anchor="t" rtlCol="false" tIns="0" lIns="0" bIns="0" rIns="0">
            <a:spAutoFit/>
          </a:bodyPr>
          <a:lstStyle/>
          <a:p>
            <a:pPr algn="ctr" marL="0" indent="0" lvl="0">
              <a:lnSpc>
                <a:spcPts val="3488"/>
              </a:lnSpc>
              <a:spcBef>
                <a:spcPct val="0"/>
              </a:spcBef>
            </a:pPr>
            <a:r>
              <a:rPr lang="en-US" b="true" sz="2270" strike="noStrike" u="none">
                <a:solidFill>
                  <a:srgbClr val="000000"/>
                </a:solidFill>
                <a:latin typeface="Prompt Bold"/>
                <a:ea typeface="Prompt Bold"/>
                <a:cs typeface="Prompt Bold"/>
                <a:sym typeface="Prompt Bold"/>
              </a:rPr>
              <a:t>Problem Statement</a:t>
            </a:r>
          </a:p>
        </p:txBody>
      </p:sp>
      <p:sp>
        <p:nvSpPr>
          <p:cNvPr name="Freeform 10" id="10"/>
          <p:cNvSpPr/>
          <p:nvPr/>
        </p:nvSpPr>
        <p:spPr>
          <a:xfrm flipH="false" flipV="false" rot="0">
            <a:off x="5234973" y="2761309"/>
            <a:ext cx="1953942" cy="1818564"/>
          </a:xfrm>
          <a:custGeom>
            <a:avLst/>
            <a:gdLst/>
            <a:ahLst/>
            <a:cxnLst/>
            <a:rect r="r" b="b" t="t" l="l"/>
            <a:pathLst>
              <a:path h="1818564" w="1953942">
                <a:moveTo>
                  <a:pt x="0" y="0"/>
                </a:moveTo>
                <a:lnTo>
                  <a:pt x="1953942" y="0"/>
                </a:lnTo>
                <a:lnTo>
                  <a:pt x="1953942" y="1818564"/>
                </a:lnTo>
                <a:lnTo>
                  <a:pt x="0" y="1818564"/>
                </a:lnTo>
                <a:lnTo>
                  <a:pt x="0" y="0"/>
                </a:lnTo>
                <a:close/>
              </a:path>
            </a:pathLst>
          </a:custGeom>
          <a:blipFill>
            <a:blip r:embed="rId5"/>
            <a:stretch>
              <a:fillRect l="0" t="0" r="0" b="-7444"/>
            </a:stretch>
          </a:blipFill>
        </p:spPr>
      </p:sp>
      <p:sp>
        <p:nvSpPr>
          <p:cNvPr name="Freeform 11" id="11"/>
          <p:cNvSpPr/>
          <p:nvPr/>
        </p:nvSpPr>
        <p:spPr>
          <a:xfrm flipH="false" flipV="false" rot="0">
            <a:off x="5079414" y="5227682"/>
            <a:ext cx="2109501" cy="2109501"/>
          </a:xfrm>
          <a:custGeom>
            <a:avLst/>
            <a:gdLst/>
            <a:ahLst/>
            <a:cxnLst/>
            <a:rect r="r" b="b" t="t" l="l"/>
            <a:pathLst>
              <a:path h="2109501" w="2109501">
                <a:moveTo>
                  <a:pt x="0" y="0"/>
                </a:moveTo>
                <a:lnTo>
                  <a:pt x="2109501" y="0"/>
                </a:lnTo>
                <a:lnTo>
                  <a:pt x="2109501" y="2109501"/>
                </a:lnTo>
                <a:lnTo>
                  <a:pt x="0" y="2109501"/>
                </a:lnTo>
                <a:lnTo>
                  <a:pt x="0" y="0"/>
                </a:lnTo>
                <a:close/>
              </a:path>
            </a:pathLst>
          </a:custGeom>
          <a:blipFill>
            <a:blip r:embed="rId6"/>
            <a:stretch>
              <a:fillRect l="0" t="0" r="0" b="0"/>
            </a:stretch>
          </a:blipFill>
        </p:spPr>
      </p:sp>
      <p:sp>
        <p:nvSpPr>
          <p:cNvPr name="TextBox 12" id="12"/>
          <p:cNvSpPr txBox="true"/>
          <p:nvPr/>
        </p:nvSpPr>
        <p:spPr>
          <a:xfrm rot="0">
            <a:off x="4420860" y="4527988"/>
            <a:ext cx="3748606"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000000"/>
                </a:solidFill>
                <a:latin typeface="Arial Bold"/>
                <a:ea typeface="Arial Bold"/>
                <a:cs typeface="Arial Bold"/>
                <a:sym typeface="Arial Bold"/>
              </a:rPr>
              <a:t> Frustrated by a lack of financial transparency, Nirmala struggles to find promising startups.</a:t>
            </a:r>
          </a:p>
        </p:txBody>
      </p:sp>
      <p:sp>
        <p:nvSpPr>
          <p:cNvPr name="TextBox 13" id="13"/>
          <p:cNvSpPr txBox="true"/>
          <p:nvPr/>
        </p:nvSpPr>
        <p:spPr>
          <a:xfrm rot="0">
            <a:off x="4423324" y="7273982"/>
            <a:ext cx="3782732" cy="856396"/>
          </a:xfrm>
          <a:prstGeom prst="rect">
            <a:avLst/>
          </a:prstGeom>
        </p:spPr>
        <p:txBody>
          <a:bodyPr anchor="t" rtlCol="false" tIns="0" lIns="0" bIns="0" rIns="0">
            <a:spAutoFit/>
          </a:bodyPr>
          <a:lstStyle/>
          <a:p>
            <a:pPr algn="ctr">
              <a:lnSpc>
                <a:spcPts val="2210"/>
              </a:lnSpc>
              <a:spcBef>
                <a:spcPct val="0"/>
              </a:spcBef>
            </a:pPr>
            <a:r>
              <a:rPr lang="en-US" b="true" sz="1438">
                <a:solidFill>
                  <a:srgbClr val="000000"/>
                </a:solidFill>
                <a:latin typeface="Arial Bold"/>
                <a:ea typeface="Arial Bold"/>
                <a:cs typeface="Arial Bold"/>
                <a:sym typeface="Arial Bold"/>
              </a:rPr>
              <a:t> Nirmala accesses AI-driven financial reports, helping her discover trustworthy startups to invest in.</a:t>
            </a:r>
          </a:p>
        </p:txBody>
      </p:sp>
      <p:sp>
        <p:nvSpPr>
          <p:cNvPr name="Freeform 14" id="14"/>
          <p:cNvSpPr/>
          <p:nvPr/>
        </p:nvSpPr>
        <p:spPr>
          <a:xfrm flipH="false" flipV="false" rot="0">
            <a:off x="6570888" y="6088314"/>
            <a:ext cx="63295" cy="44615"/>
          </a:xfrm>
          <a:custGeom>
            <a:avLst/>
            <a:gdLst/>
            <a:ahLst/>
            <a:cxnLst/>
            <a:rect r="r" b="b" t="t" l="l"/>
            <a:pathLst>
              <a:path h="44615" w="63295">
                <a:moveTo>
                  <a:pt x="0" y="0"/>
                </a:moveTo>
                <a:lnTo>
                  <a:pt x="63295" y="0"/>
                </a:lnTo>
                <a:lnTo>
                  <a:pt x="63295" y="44615"/>
                </a:lnTo>
                <a:lnTo>
                  <a:pt x="0" y="44615"/>
                </a:lnTo>
                <a:lnTo>
                  <a:pt x="0" y="0"/>
                </a:lnTo>
                <a:close/>
              </a:path>
            </a:pathLst>
          </a:custGeom>
          <a:blipFill>
            <a:blip r:embed="rId7"/>
            <a:stretch>
              <a:fillRect l="-12935" t="0" r="-12935" b="0"/>
            </a:stretch>
          </a:blipFill>
        </p:spPr>
      </p:sp>
      <p:sp>
        <p:nvSpPr>
          <p:cNvPr name="Freeform 15" id="15"/>
          <p:cNvSpPr/>
          <p:nvPr/>
        </p:nvSpPr>
        <p:spPr>
          <a:xfrm flipH="false" flipV="false" rot="0">
            <a:off x="1711517" y="5077686"/>
            <a:ext cx="1976305" cy="2199116"/>
          </a:xfrm>
          <a:custGeom>
            <a:avLst/>
            <a:gdLst/>
            <a:ahLst/>
            <a:cxnLst/>
            <a:rect r="r" b="b" t="t" l="l"/>
            <a:pathLst>
              <a:path h="2199116" w="1976305">
                <a:moveTo>
                  <a:pt x="0" y="0"/>
                </a:moveTo>
                <a:lnTo>
                  <a:pt x="1976305" y="0"/>
                </a:lnTo>
                <a:lnTo>
                  <a:pt x="1976305" y="2199116"/>
                </a:lnTo>
                <a:lnTo>
                  <a:pt x="0" y="2199116"/>
                </a:lnTo>
                <a:lnTo>
                  <a:pt x="0" y="0"/>
                </a:lnTo>
                <a:close/>
              </a:path>
            </a:pathLst>
          </a:custGeom>
          <a:blipFill>
            <a:blip r:embed="rId8"/>
            <a:stretch>
              <a:fillRect l="-5748" t="0" r="-5748" b="0"/>
            </a:stretch>
          </a:blipFill>
        </p:spPr>
      </p:sp>
      <p:sp>
        <p:nvSpPr>
          <p:cNvPr name="TextBox 16" id="16"/>
          <p:cNvSpPr txBox="true"/>
          <p:nvPr/>
        </p:nvSpPr>
        <p:spPr>
          <a:xfrm rot="0">
            <a:off x="557261" y="7251458"/>
            <a:ext cx="3866063" cy="853045"/>
          </a:xfrm>
          <a:prstGeom prst="rect">
            <a:avLst/>
          </a:prstGeom>
        </p:spPr>
        <p:txBody>
          <a:bodyPr anchor="t" rtlCol="false" tIns="0" lIns="0" bIns="0" rIns="0">
            <a:spAutoFit/>
          </a:bodyPr>
          <a:lstStyle/>
          <a:p>
            <a:pPr algn="ctr">
              <a:lnSpc>
                <a:spcPts val="2208"/>
              </a:lnSpc>
              <a:spcBef>
                <a:spcPct val="0"/>
              </a:spcBef>
            </a:pPr>
            <a:r>
              <a:rPr lang="en-US" b="true" sz="1437">
                <a:solidFill>
                  <a:srgbClr val="000000"/>
                </a:solidFill>
                <a:latin typeface="Arial Bold"/>
                <a:ea typeface="Arial Bold"/>
                <a:cs typeface="Arial Bold"/>
                <a:sym typeface="Arial Bold"/>
              </a:rPr>
              <a:t> Rohan uses the platform to receive personalized loan suggestions, cash flow strategies, and investor matches.</a:t>
            </a:r>
          </a:p>
        </p:txBody>
      </p:sp>
      <p:sp>
        <p:nvSpPr>
          <p:cNvPr name="Freeform 17" id="17"/>
          <p:cNvSpPr/>
          <p:nvPr/>
        </p:nvSpPr>
        <p:spPr>
          <a:xfrm flipH="false" flipV="false" rot="0">
            <a:off x="2490293" y="6098194"/>
            <a:ext cx="100584" cy="79051"/>
          </a:xfrm>
          <a:custGeom>
            <a:avLst/>
            <a:gdLst/>
            <a:ahLst/>
            <a:cxnLst/>
            <a:rect r="r" b="b" t="t" l="l"/>
            <a:pathLst>
              <a:path h="79051" w="100584">
                <a:moveTo>
                  <a:pt x="0" y="0"/>
                </a:moveTo>
                <a:lnTo>
                  <a:pt x="100584" y="0"/>
                </a:lnTo>
                <a:lnTo>
                  <a:pt x="100584" y="79050"/>
                </a:lnTo>
                <a:lnTo>
                  <a:pt x="0" y="79050"/>
                </a:lnTo>
                <a:lnTo>
                  <a:pt x="0" y="0"/>
                </a:lnTo>
                <a:close/>
              </a:path>
            </a:pathLst>
          </a:custGeom>
          <a:blipFill>
            <a:blip r:embed="rId7"/>
            <a:stretch>
              <a:fillRect l="-20171" t="0" r="-20171" b="0"/>
            </a:stretch>
          </a:blipFill>
        </p:spPr>
      </p:sp>
      <p:sp>
        <p:nvSpPr>
          <p:cNvPr name="Freeform 18" id="18"/>
          <p:cNvSpPr/>
          <p:nvPr/>
        </p:nvSpPr>
        <p:spPr>
          <a:xfrm flipH="false" flipV="false" rot="0">
            <a:off x="666114" y="7710255"/>
            <a:ext cx="2705675" cy="2346415"/>
          </a:xfrm>
          <a:custGeom>
            <a:avLst/>
            <a:gdLst/>
            <a:ahLst/>
            <a:cxnLst/>
            <a:rect r="r" b="b" t="t" l="l"/>
            <a:pathLst>
              <a:path h="2346415" w="2705675">
                <a:moveTo>
                  <a:pt x="0" y="0"/>
                </a:moveTo>
                <a:lnTo>
                  <a:pt x="2705675" y="0"/>
                </a:lnTo>
                <a:lnTo>
                  <a:pt x="2705675" y="2346415"/>
                </a:lnTo>
                <a:lnTo>
                  <a:pt x="0" y="2346415"/>
                </a:lnTo>
                <a:lnTo>
                  <a:pt x="0" y="0"/>
                </a:lnTo>
                <a:close/>
              </a:path>
            </a:pathLst>
          </a:custGeom>
          <a:blipFill>
            <a:blip r:embed="rId9"/>
            <a:stretch>
              <a:fillRect l="0" t="0" r="0" b="0"/>
            </a:stretch>
          </a:blipFill>
        </p:spPr>
      </p:sp>
      <p:sp>
        <p:nvSpPr>
          <p:cNvPr name="TextBox 19" id="19"/>
          <p:cNvSpPr txBox="true"/>
          <p:nvPr/>
        </p:nvSpPr>
        <p:spPr>
          <a:xfrm rot="0">
            <a:off x="3094698" y="8759028"/>
            <a:ext cx="5306620" cy="567823"/>
          </a:xfrm>
          <a:prstGeom prst="rect">
            <a:avLst/>
          </a:prstGeom>
        </p:spPr>
        <p:txBody>
          <a:bodyPr anchor="t" rtlCol="false" tIns="0" lIns="0" bIns="0" rIns="0">
            <a:spAutoFit/>
          </a:bodyPr>
          <a:lstStyle/>
          <a:p>
            <a:pPr algn="ctr">
              <a:lnSpc>
                <a:spcPts val="2189"/>
              </a:lnSpc>
              <a:spcBef>
                <a:spcPct val="0"/>
              </a:spcBef>
            </a:pPr>
            <a:r>
              <a:rPr lang="en-US" b="true" sz="1425">
                <a:solidFill>
                  <a:srgbClr val="000000"/>
                </a:solidFill>
                <a:latin typeface="Arial Bold"/>
                <a:ea typeface="Arial Bold"/>
                <a:cs typeface="Arial Bold"/>
                <a:sym typeface="Arial Bold"/>
              </a:rPr>
              <a:t>Ro</a:t>
            </a:r>
            <a:r>
              <a:rPr lang="en-US" b="true" sz="1425">
                <a:solidFill>
                  <a:srgbClr val="000000"/>
                </a:solidFill>
                <a:latin typeface="Arial Bold"/>
                <a:ea typeface="Arial Bold"/>
                <a:cs typeface="Arial Bold"/>
                <a:sym typeface="Arial Bold"/>
              </a:rPr>
              <a:t>han secures funding, Nirmala makes a profitable investment, and the platform bridges the funding gap.</a:t>
            </a:r>
          </a:p>
        </p:txBody>
      </p:sp>
      <p:sp>
        <p:nvSpPr>
          <p:cNvPr name="TextBox 20" id="20"/>
          <p:cNvSpPr txBox="true"/>
          <p:nvPr/>
        </p:nvSpPr>
        <p:spPr>
          <a:xfrm rot="0">
            <a:off x="11155284" y="2320223"/>
            <a:ext cx="4409215" cy="391766"/>
          </a:xfrm>
          <a:prstGeom prst="rect">
            <a:avLst/>
          </a:prstGeom>
        </p:spPr>
        <p:txBody>
          <a:bodyPr anchor="t" rtlCol="false" tIns="0" lIns="0" bIns="0" rIns="0">
            <a:spAutoFit/>
          </a:bodyPr>
          <a:lstStyle/>
          <a:p>
            <a:pPr algn="ctr">
              <a:lnSpc>
                <a:spcPts val="3384"/>
              </a:lnSpc>
              <a:spcBef>
                <a:spcPct val="0"/>
              </a:spcBef>
            </a:pPr>
            <a:r>
              <a:rPr lang="en-US" b="true" sz="2203">
                <a:solidFill>
                  <a:srgbClr val="000000"/>
                </a:solidFill>
                <a:latin typeface="Prompt Bold"/>
                <a:ea typeface="Prompt Bold"/>
                <a:cs typeface="Prompt Bold"/>
                <a:sym typeface="Prompt Bold"/>
              </a:rPr>
              <a:t>Our proposed Solution</a:t>
            </a:r>
          </a:p>
        </p:txBody>
      </p:sp>
      <p:sp>
        <p:nvSpPr>
          <p:cNvPr name="AutoShape 21" id="21"/>
          <p:cNvSpPr/>
          <p:nvPr/>
        </p:nvSpPr>
        <p:spPr>
          <a:xfrm>
            <a:off x="8738572" y="2735802"/>
            <a:ext cx="8405728" cy="0"/>
          </a:xfrm>
          <a:prstGeom prst="line">
            <a:avLst/>
          </a:prstGeom>
          <a:ln cap="flat" w="28575">
            <a:solidFill>
              <a:srgbClr val="000000"/>
            </a:solidFill>
            <a:prstDash val="solid"/>
            <a:headEnd type="none" len="sm" w="sm"/>
            <a:tailEnd type="none" len="sm" w="sm"/>
          </a:ln>
        </p:spPr>
      </p:sp>
      <p:sp>
        <p:nvSpPr>
          <p:cNvPr name="AutoShape 22" id="22"/>
          <p:cNvSpPr/>
          <p:nvPr/>
        </p:nvSpPr>
        <p:spPr>
          <a:xfrm>
            <a:off x="8738572" y="3955786"/>
            <a:ext cx="8405728" cy="0"/>
          </a:xfrm>
          <a:prstGeom prst="line">
            <a:avLst/>
          </a:prstGeom>
          <a:ln cap="flat" w="28575">
            <a:solidFill>
              <a:srgbClr val="000000"/>
            </a:solidFill>
            <a:prstDash val="solid"/>
            <a:headEnd type="none" len="sm" w="sm"/>
            <a:tailEnd type="none" len="sm" w="sm"/>
          </a:ln>
        </p:spPr>
      </p:sp>
      <p:sp>
        <p:nvSpPr>
          <p:cNvPr name="Freeform 23" id="23"/>
          <p:cNvSpPr/>
          <p:nvPr/>
        </p:nvSpPr>
        <p:spPr>
          <a:xfrm flipH="false" flipV="false" rot="0">
            <a:off x="8957733" y="2761594"/>
            <a:ext cx="1403439" cy="1175201"/>
          </a:xfrm>
          <a:custGeom>
            <a:avLst/>
            <a:gdLst/>
            <a:ahLst/>
            <a:cxnLst/>
            <a:rect r="r" b="b" t="t" l="l"/>
            <a:pathLst>
              <a:path h="1175201" w="1403439">
                <a:moveTo>
                  <a:pt x="0" y="0"/>
                </a:moveTo>
                <a:lnTo>
                  <a:pt x="1403440" y="0"/>
                </a:lnTo>
                <a:lnTo>
                  <a:pt x="1403440" y="1175201"/>
                </a:lnTo>
                <a:lnTo>
                  <a:pt x="0" y="1175201"/>
                </a:lnTo>
                <a:lnTo>
                  <a:pt x="0" y="0"/>
                </a:lnTo>
                <a:close/>
              </a:path>
            </a:pathLst>
          </a:custGeom>
          <a:blipFill>
            <a:blip r:embed="rId10"/>
            <a:stretch>
              <a:fillRect l="0" t="-7251" r="0" b="-7251"/>
            </a:stretch>
          </a:blipFill>
        </p:spPr>
      </p:sp>
      <p:sp>
        <p:nvSpPr>
          <p:cNvPr name="TextBox 24" id="24"/>
          <p:cNvSpPr txBox="true"/>
          <p:nvPr/>
        </p:nvSpPr>
        <p:spPr>
          <a:xfrm rot="0">
            <a:off x="10195020" y="2843985"/>
            <a:ext cx="3902080" cy="858019"/>
          </a:xfrm>
          <a:prstGeom prst="rect">
            <a:avLst/>
          </a:prstGeom>
        </p:spPr>
        <p:txBody>
          <a:bodyPr anchor="t" rtlCol="false" tIns="0" lIns="0" bIns="0" rIns="0">
            <a:spAutoFit/>
          </a:bodyPr>
          <a:lstStyle/>
          <a:p>
            <a:pPr algn="ctr">
              <a:lnSpc>
                <a:spcPts val="7161"/>
              </a:lnSpc>
              <a:spcBef>
                <a:spcPct val="0"/>
              </a:spcBef>
            </a:pPr>
            <a:r>
              <a:rPr lang="en-US" b="true" sz="4662">
                <a:solidFill>
                  <a:srgbClr val="C2362A"/>
                </a:solidFill>
                <a:latin typeface="Prompt Bold"/>
                <a:ea typeface="Prompt Bold"/>
                <a:cs typeface="Prompt Bold"/>
                <a:sym typeface="Prompt Bold"/>
              </a:rPr>
              <a:t>Finsight AI</a:t>
            </a:r>
          </a:p>
        </p:txBody>
      </p:sp>
      <p:sp>
        <p:nvSpPr>
          <p:cNvPr name="TextBox 25" id="25"/>
          <p:cNvSpPr txBox="true"/>
          <p:nvPr/>
        </p:nvSpPr>
        <p:spPr>
          <a:xfrm rot="0">
            <a:off x="14097099" y="3016828"/>
            <a:ext cx="2475555" cy="633829"/>
          </a:xfrm>
          <a:prstGeom prst="rect">
            <a:avLst/>
          </a:prstGeom>
        </p:spPr>
        <p:txBody>
          <a:bodyPr anchor="t" rtlCol="false" tIns="0" lIns="0" bIns="0" rIns="0">
            <a:spAutoFit/>
          </a:bodyPr>
          <a:lstStyle/>
          <a:p>
            <a:pPr algn="ctr">
              <a:lnSpc>
                <a:spcPts val="2522"/>
              </a:lnSpc>
            </a:pPr>
            <a:r>
              <a:rPr lang="en-US" sz="1642" b="true">
                <a:solidFill>
                  <a:srgbClr val="000000"/>
                </a:solidFill>
                <a:latin typeface="Prompt Bold"/>
                <a:ea typeface="Prompt Bold"/>
                <a:cs typeface="Prompt Bold"/>
                <a:sym typeface="Prompt Bold"/>
              </a:rPr>
              <a:t>Your New Financial </a:t>
            </a:r>
          </a:p>
          <a:p>
            <a:pPr algn="ctr">
              <a:lnSpc>
                <a:spcPts val="2522"/>
              </a:lnSpc>
              <a:spcBef>
                <a:spcPct val="0"/>
              </a:spcBef>
            </a:pPr>
            <a:r>
              <a:rPr lang="en-US" b="true" sz="1642">
                <a:solidFill>
                  <a:srgbClr val="000000"/>
                </a:solidFill>
                <a:latin typeface="Prompt Bold"/>
                <a:ea typeface="Prompt Bold"/>
                <a:cs typeface="Prompt Bold"/>
                <a:sym typeface="Prompt Bold"/>
              </a:rPr>
              <a:t>Co-Founder</a:t>
            </a:r>
          </a:p>
        </p:txBody>
      </p:sp>
      <p:sp>
        <p:nvSpPr>
          <p:cNvPr name="TextBox 26" id="26"/>
          <p:cNvSpPr txBox="true"/>
          <p:nvPr/>
        </p:nvSpPr>
        <p:spPr>
          <a:xfrm rot="0">
            <a:off x="8429016" y="3969631"/>
            <a:ext cx="8857981" cy="5919524"/>
          </a:xfrm>
          <a:prstGeom prst="rect">
            <a:avLst/>
          </a:prstGeom>
        </p:spPr>
        <p:txBody>
          <a:bodyPr anchor="t" rtlCol="false" tIns="0" lIns="0" bIns="0" rIns="0">
            <a:spAutoFit/>
          </a:bodyPr>
          <a:lstStyle/>
          <a:p>
            <a:pPr algn="just" marL="411578" indent="-205789" lvl="1">
              <a:lnSpc>
                <a:spcPts val="2928"/>
              </a:lnSpc>
              <a:buFont typeface="Arial"/>
              <a:buChar char="•"/>
            </a:pPr>
            <a:r>
              <a:rPr lang="en-US" sz="1906">
                <a:solidFill>
                  <a:srgbClr val="000000"/>
                </a:solidFill>
                <a:latin typeface="Prompt"/>
                <a:ea typeface="Prompt"/>
                <a:cs typeface="Prompt"/>
                <a:sym typeface="Prompt"/>
              </a:rPr>
              <a:t>FinsightAI is an </a:t>
            </a:r>
            <a:r>
              <a:rPr lang="en-US" b="true" sz="1906">
                <a:solidFill>
                  <a:srgbClr val="000000"/>
                </a:solidFill>
                <a:latin typeface="Prompt Bold"/>
                <a:ea typeface="Prompt Bold"/>
                <a:cs typeface="Prompt Bold"/>
                <a:sym typeface="Prompt Bold"/>
              </a:rPr>
              <a:t>AI-powered platform</a:t>
            </a:r>
            <a:r>
              <a:rPr lang="en-US" sz="1906">
                <a:solidFill>
                  <a:srgbClr val="000000"/>
                </a:solidFill>
                <a:latin typeface="Prompt"/>
                <a:ea typeface="Prompt"/>
                <a:cs typeface="Prompt"/>
                <a:sym typeface="Prompt"/>
              </a:rPr>
              <a:t> that simplifies </a:t>
            </a:r>
            <a:r>
              <a:rPr lang="en-US" b="true" sz="1906">
                <a:solidFill>
                  <a:srgbClr val="000000"/>
                </a:solidFill>
                <a:latin typeface="Prompt Bold"/>
                <a:ea typeface="Prompt Bold"/>
                <a:cs typeface="Prompt Bold"/>
                <a:sym typeface="Prompt Bold"/>
              </a:rPr>
              <a:t>financial planning</a:t>
            </a:r>
            <a:r>
              <a:rPr lang="en-US" sz="1906">
                <a:solidFill>
                  <a:srgbClr val="000000"/>
                </a:solidFill>
                <a:latin typeface="Prompt"/>
                <a:ea typeface="Prompt"/>
                <a:cs typeface="Prompt"/>
                <a:sym typeface="Prompt"/>
              </a:rPr>
              <a:t> for startups and connects them with the right investors.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It provides </a:t>
            </a:r>
            <a:r>
              <a:rPr lang="en-US" b="true" sz="1906">
                <a:solidFill>
                  <a:srgbClr val="000000"/>
                </a:solidFill>
                <a:latin typeface="Prompt Bold"/>
                <a:ea typeface="Prompt Bold"/>
                <a:cs typeface="Prompt Bold"/>
                <a:sym typeface="Prompt Bold"/>
              </a:rPr>
              <a:t>data-driven loan recommendations</a:t>
            </a:r>
            <a:r>
              <a:rPr lang="en-US" sz="1906">
                <a:solidFill>
                  <a:srgbClr val="000000"/>
                </a:solidFill>
                <a:latin typeface="Prompt"/>
                <a:ea typeface="Prompt"/>
                <a:cs typeface="Prompt"/>
                <a:sym typeface="Prompt"/>
              </a:rPr>
              <a:t>, </a:t>
            </a:r>
            <a:r>
              <a:rPr lang="en-US" b="true" sz="1906">
                <a:solidFill>
                  <a:srgbClr val="000000"/>
                </a:solidFill>
                <a:latin typeface="Prompt Bold"/>
                <a:ea typeface="Prompt Bold"/>
                <a:cs typeface="Prompt Bold"/>
                <a:sym typeface="Prompt Bold"/>
              </a:rPr>
              <a:t>cash flow management, stock optimization, and credit risk analysis</a:t>
            </a:r>
            <a:r>
              <a:rPr lang="en-US" sz="1906">
                <a:solidFill>
                  <a:srgbClr val="000000"/>
                </a:solidFill>
                <a:latin typeface="Prompt"/>
                <a:ea typeface="Prompt"/>
                <a:cs typeface="Prompt"/>
                <a:sym typeface="Prompt"/>
              </a:rPr>
              <a:t>, ensuring startups make informed financial decisions.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With AI-driven </a:t>
            </a:r>
            <a:r>
              <a:rPr lang="en-US" b="true" sz="1906">
                <a:solidFill>
                  <a:srgbClr val="000000"/>
                </a:solidFill>
                <a:latin typeface="Prompt Bold"/>
                <a:ea typeface="Prompt Bold"/>
                <a:cs typeface="Prompt Bold"/>
                <a:sym typeface="Prompt Bold"/>
              </a:rPr>
              <a:t>investor matchmaking</a:t>
            </a:r>
            <a:r>
              <a:rPr lang="en-US" sz="1906">
                <a:solidFill>
                  <a:srgbClr val="000000"/>
                </a:solidFill>
                <a:latin typeface="Prompt"/>
                <a:ea typeface="Prompt"/>
                <a:cs typeface="Prompt"/>
                <a:sym typeface="Prompt"/>
              </a:rPr>
              <a:t>, real-time </a:t>
            </a:r>
            <a:r>
              <a:rPr lang="en-US" b="true" sz="1906">
                <a:solidFill>
                  <a:srgbClr val="000000"/>
                </a:solidFill>
                <a:latin typeface="Prompt Bold"/>
                <a:ea typeface="Prompt Bold"/>
                <a:cs typeface="Prompt Bold"/>
                <a:sym typeface="Prompt Bold"/>
              </a:rPr>
              <a:t>market insights</a:t>
            </a:r>
            <a:r>
              <a:rPr lang="en-US" sz="1906">
                <a:solidFill>
                  <a:srgbClr val="000000"/>
                </a:solidFill>
                <a:latin typeface="Prompt"/>
                <a:ea typeface="Prompt"/>
                <a:cs typeface="Prompt"/>
                <a:sym typeface="Prompt"/>
              </a:rPr>
              <a:t>, and </a:t>
            </a:r>
            <a:r>
              <a:rPr lang="en-US" b="true" sz="1906">
                <a:solidFill>
                  <a:srgbClr val="000000"/>
                </a:solidFill>
                <a:latin typeface="Prompt Bold"/>
                <a:ea typeface="Prompt Bold"/>
                <a:cs typeface="Prompt Bold"/>
                <a:sym typeface="Prompt Bold"/>
              </a:rPr>
              <a:t>automated financial planning</a:t>
            </a:r>
            <a:r>
              <a:rPr lang="en-US" sz="1906">
                <a:solidFill>
                  <a:srgbClr val="000000"/>
                </a:solidFill>
                <a:latin typeface="Prompt"/>
                <a:ea typeface="Prompt"/>
                <a:cs typeface="Prompt"/>
                <a:sym typeface="Prompt"/>
              </a:rPr>
              <a:t> tools, startups can optimize growth while investors gain access to transparent, high-potential opportunities.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By leveraging </a:t>
            </a:r>
            <a:r>
              <a:rPr lang="en-US" b="true" sz="1906">
                <a:solidFill>
                  <a:srgbClr val="000000"/>
                </a:solidFill>
                <a:latin typeface="Prompt Bold"/>
                <a:ea typeface="Prompt Bold"/>
                <a:cs typeface="Prompt Bold"/>
                <a:sym typeface="Prompt Bold"/>
              </a:rPr>
              <a:t>predictive analytics</a:t>
            </a:r>
            <a:r>
              <a:rPr lang="en-US" sz="1906">
                <a:solidFill>
                  <a:srgbClr val="000000"/>
                </a:solidFill>
                <a:latin typeface="Prompt"/>
                <a:ea typeface="Prompt"/>
                <a:cs typeface="Prompt"/>
                <a:sym typeface="Prompt"/>
              </a:rPr>
              <a:t>, smart recommendations, and real-time alerts, FinsightAI enhances </a:t>
            </a:r>
            <a:r>
              <a:rPr lang="en-US" b="true" sz="1906">
                <a:solidFill>
                  <a:srgbClr val="000000"/>
                </a:solidFill>
                <a:latin typeface="Prompt Bold"/>
                <a:ea typeface="Prompt Bold"/>
                <a:cs typeface="Prompt Bold"/>
                <a:sym typeface="Prompt Bold"/>
              </a:rPr>
              <a:t>financial stability</a:t>
            </a:r>
            <a:r>
              <a:rPr lang="en-US" sz="1906">
                <a:solidFill>
                  <a:srgbClr val="000000"/>
                </a:solidFill>
                <a:latin typeface="Prompt"/>
                <a:ea typeface="Prompt"/>
                <a:cs typeface="Prompt"/>
                <a:sym typeface="Prompt"/>
              </a:rPr>
              <a:t>, investment success, and business growth in a rapidly evolving market.</a:t>
            </a:r>
          </a:p>
          <a:p>
            <a:pPr algn="just">
              <a:lnSpc>
                <a:spcPts val="2926"/>
              </a:lnSpc>
            </a:pPr>
          </a:p>
        </p:txBody>
      </p:sp>
      <p:sp>
        <p:nvSpPr>
          <p:cNvPr name="AutoShape 27" id="27"/>
          <p:cNvSpPr/>
          <p:nvPr/>
        </p:nvSpPr>
        <p:spPr>
          <a:xfrm>
            <a:off x="17144300" y="2731802"/>
            <a:ext cx="0" cy="1247355"/>
          </a:xfrm>
          <a:prstGeom prst="line">
            <a:avLst/>
          </a:prstGeom>
          <a:ln cap="flat" w="38100">
            <a:solidFill>
              <a:srgbClr val="000000"/>
            </a:solidFill>
            <a:prstDash val="solid"/>
            <a:headEnd type="none" len="sm" w="sm"/>
            <a:tailEnd type="none" len="sm" w="sm"/>
          </a:ln>
        </p:spPr>
      </p:sp>
      <p:sp>
        <p:nvSpPr>
          <p:cNvPr name="AutoShape 28" id="28"/>
          <p:cNvSpPr/>
          <p:nvPr/>
        </p:nvSpPr>
        <p:spPr>
          <a:xfrm flipH="true">
            <a:off x="8738572" y="2747863"/>
            <a:ext cx="8648" cy="1207923"/>
          </a:xfrm>
          <a:prstGeom prst="line">
            <a:avLst/>
          </a:prstGeom>
          <a:ln cap="flat" w="38100">
            <a:solidFill>
              <a:srgbClr val="000000"/>
            </a:solidFill>
            <a:prstDash val="solid"/>
            <a:headEnd type="none" len="sm" w="sm"/>
            <a:tailEnd type="none" len="sm" w="sm"/>
          </a:ln>
        </p:spPr>
      </p:sp>
      <p:sp>
        <p:nvSpPr>
          <p:cNvPr name="AutoShape 29" id="29"/>
          <p:cNvSpPr/>
          <p:nvPr/>
        </p:nvSpPr>
        <p:spPr>
          <a:xfrm flipH="true">
            <a:off x="8401319" y="2350150"/>
            <a:ext cx="27697" cy="743838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3312" y="-434988"/>
            <a:ext cx="19849888" cy="11165562"/>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758841" y="228841"/>
            <a:ext cx="6671135" cy="1061120"/>
            <a:chOff x="0" y="0"/>
            <a:chExt cx="8894847" cy="1414826"/>
          </a:xfrm>
        </p:grpSpPr>
        <p:sp>
          <p:nvSpPr>
            <p:cNvPr name="Freeform 5" id="5"/>
            <p:cNvSpPr/>
            <p:nvPr/>
          </p:nvSpPr>
          <p:spPr>
            <a:xfrm flipH="false" flipV="false" rot="0">
              <a:off x="0" y="0"/>
              <a:ext cx="8894846" cy="1414826"/>
            </a:xfrm>
            <a:custGeom>
              <a:avLst/>
              <a:gdLst/>
              <a:ahLst/>
              <a:cxnLst/>
              <a:rect r="r" b="b" t="t" l="l"/>
              <a:pathLst>
                <a:path h="1414826" w="8894846">
                  <a:moveTo>
                    <a:pt x="0" y="0"/>
                  </a:moveTo>
                  <a:lnTo>
                    <a:pt x="8894846" y="0"/>
                  </a:lnTo>
                  <a:lnTo>
                    <a:pt x="8894846" y="1414826"/>
                  </a:lnTo>
                  <a:lnTo>
                    <a:pt x="0" y="1414826"/>
                  </a:lnTo>
                  <a:close/>
                </a:path>
              </a:pathLst>
            </a:custGeom>
            <a:solidFill>
              <a:srgbClr val="000000">
                <a:alpha val="0"/>
              </a:srgbClr>
            </a:solidFill>
          </p:spPr>
        </p:sp>
        <p:sp>
          <p:nvSpPr>
            <p:cNvPr name="TextBox 6" id="6"/>
            <p:cNvSpPr txBox="true"/>
            <p:nvPr/>
          </p:nvSpPr>
          <p:spPr>
            <a:xfrm>
              <a:off x="0" y="-19050"/>
              <a:ext cx="8894847"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Innovation </a:t>
              </a:r>
            </a:p>
          </p:txBody>
        </p:sp>
      </p:grpSp>
      <p:sp>
        <p:nvSpPr>
          <p:cNvPr name="Freeform 7" id="7"/>
          <p:cNvSpPr/>
          <p:nvPr/>
        </p:nvSpPr>
        <p:spPr>
          <a:xfrm flipH="false" flipV="false" rot="0">
            <a:off x="-76200" y="3351606"/>
            <a:ext cx="7429976" cy="6216930"/>
          </a:xfrm>
          <a:custGeom>
            <a:avLst/>
            <a:gdLst/>
            <a:ahLst/>
            <a:cxnLst/>
            <a:rect r="r" b="b" t="t" l="l"/>
            <a:pathLst>
              <a:path h="6216930" w="7429976">
                <a:moveTo>
                  <a:pt x="0" y="0"/>
                </a:moveTo>
                <a:lnTo>
                  <a:pt x="7429976" y="0"/>
                </a:lnTo>
                <a:lnTo>
                  <a:pt x="7429976" y="6216930"/>
                </a:lnTo>
                <a:lnTo>
                  <a:pt x="0" y="6216930"/>
                </a:lnTo>
                <a:lnTo>
                  <a:pt x="0" y="0"/>
                </a:lnTo>
                <a:close/>
              </a:path>
            </a:pathLst>
          </a:custGeom>
          <a:blipFill>
            <a:blip r:embed="rId4"/>
            <a:stretch>
              <a:fillRect l="0" t="-5006" r="-4409" b="-5269"/>
            </a:stretch>
          </a:blipFill>
        </p:spPr>
      </p:sp>
      <p:sp>
        <p:nvSpPr>
          <p:cNvPr name="TextBox 8" id="8"/>
          <p:cNvSpPr txBox="true"/>
          <p:nvPr/>
        </p:nvSpPr>
        <p:spPr>
          <a:xfrm rot="0">
            <a:off x="1861753" y="2602230"/>
            <a:ext cx="2629161" cy="353904"/>
          </a:xfrm>
          <a:prstGeom prst="rect">
            <a:avLst/>
          </a:prstGeom>
        </p:spPr>
        <p:txBody>
          <a:bodyPr anchor="t" rtlCol="false" tIns="0" lIns="0" bIns="0" rIns="0">
            <a:spAutoFit/>
          </a:bodyPr>
          <a:lstStyle/>
          <a:p>
            <a:pPr algn="ctr">
              <a:lnSpc>
                <a:spcPts val="2977"/>
              </a:lnSpc>
              <a:spcBef>
                <a:spcPct val="0"/>
              </a:spcBef>
            </a:pPr>
            <a:r>
              <a:rPr lang="en-US" b="true" sz="2126">
                <a:solidFill>
                  <a:srgbClr val="000000"/>
                </a:solidFill>
                <a:latin typeface="Canva Sans Bold"/>
                <a:ea typeface="Canva Sans Bold"/>
                <a:cs typeface="Canva Sans Bold"/>
                <a:sym typeface="Canva Sans Bold"/>
              </a:rPr>
              <a:t>AI AGENT DIAGRAM</a:t>
            </a:r>
          </a:p>
        </p:txBody>
      </p:sp>
      <p:sp>
        <p:nvSpPr>
          <p:cNvPr name="TextBox 9" id="9"/>
          <p:cNvSpPr txBox="true"/>
          <p:nvPr/>
        </p:nvSpPr>
        <p:spPr>
          <a:xfrm rot="0">
            <a:off x="7363301" y="2329180"/>
            <a:ext cx="10806983" cy="7367270"/>
          </a:xfrm>
          <a:prstGeom prst="rect">
            <a:avLst/>
          </a:prstGeom>
        </p:spPr>
        <p:txBody>
          <a:bodyPr anchor="t" rtlCol="false" tIns="0" lIns="0" bIns="0" rIns="0">
            <a:spAutoFit/>
          </a:bodyPr>
          <a:lstStyle/>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Loan &amp; Credit Optimization</a:t>
            </a:r>
          </a:p>
          <a:p>
            <a:pPr algn="l">
              <a:lnSpc>
                <a:spcPts val="2380"/>
              </a:lnSpc>
            </a:pPr>
            <a:r>
              <a:rPr lang="en-US" sz="1700">
                <a:solidFill>
                  <a:srgbClr val="000000"/>
                </a:solidFill>
                <a:latin typeface="Canva Sans"/>
                <a:ea typeface="Canva Sans"/>
                <a:cs typeface="Canva Sans"/>
                <a:sym typeface="Canva Sans"/>
              </a:rPr>
              <a:t>Unlike traditional lending platforms (e.g., Kabbage), Finsight AI analyzes financial history and provides personalized loan recommendations based on AI models.Predicts credit risk and suggests strategies to improve credit scores.</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Intelligent Cash Flow &amp; Investment Management</a:t>
            </a:r>
          </a:p>
          <a:p>
            <a:pPr algn="l">
              <a:lnSpc>
                <a:spcPts val="2380"/>
              </a:lnSpc>
            </a:pPr>
            <a:r>
              <a:rPr lang="en-US" sz="1700">
                <a:solidFill>
                  <a:srgbClr val="000000"/>
                </a:solidFill>
                <a:latin typeface="Canva Sans"/>
                <a:ea typeface="Canva Sans"/>
                <a:cs typeface="Canva Sans"/>
                <a:sym typeface="Canva Sans"/>
              </a:rPr>
              <a:t>Uses AI to predict cash surplus/deficits and suggest investment or cost-cutting measures.</a:t>
            </a:r>
          </a:p>
          <a:p>
            <a:pPr algn="l">
              <a:lnSpc>
                <a:spcPts val="2380"/>
              </a:lnSpc>
            </a:pPr>
            <a:r>
              <a:rPr lang="en-US" sz="1700">
                <a:solidFill>
                  <a:srgbClr val="000000"/>
                </a:solidFill>
                <a:latin typeface="Canva Sans"/>
                <a:ea typeface="Canva Sans"/>
                <a:cs typeface="Canva Sans"/>
                <a:sym typeface="Canva Sans"/>
              </a:rPr>
              <a:t>Recommends short-term investments (FDs, bonds, mutual funds) for surplus funds.</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Smart Stock &amp; Inventory Optimization</a:t>
            </a:r>
          </a:p>
          <a:p>
            <a:pPr algn="l">
              <a:lnSpc>
                <a:spcPts val="2380"/>
              </a:lnSpc>
            </a:pPr>
            <a:r>
              <a:rPr lang="en-US" sz="1700">
                <a:solidFill>
                  <a:srgbClr val="000000"/>
                </a:solidFill>
                <a:latin typeface="Canva Sans"/>
                <a:ea typeface="Canva Sans"/>
                <a:cs typeface="Canva Sans"/>
                <a:sym typeface="Canva Sans"/>
              </a:rPr>
              <a:t>Real-time stock tracking with AI-based demand forecasting to suggest optimal inventory refilling.</a:t>
            </a:r>
          </a:p>
          <a:p>
            <a:pPr algn="l">
              <a:lnSpc>
                <a:spcPts val="2380"/>
              </a:lnSpc>
            </a:pPr>
            <a:r>
              <a:rPr lang="en-US" sz="1700">
                <a:solidFill>
                  <a:srgbClr val="000000"/>
                </a:solidFill>
                <a:latin typeface="Canva Sans"/>
                <a:ea typeface="Canva Sans"/>
                <a:cs typeface="Canva Sans"/>
                <a:sym typeface="Canva Sans"/>
              </a:rPr>
              <a:t>Analyzes supplier pricing trends to help businesses optimize costs.</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Agent Backed Investor Matching</a:t>
            </a:r>
          </a:p>
          <a:p>
            <a:pPr algn="l">
              <a:lnSpc>
                <a:spcPts val="2380"/>
              </a:lnSpc>
            </a:pPr>
            <a:r>
              <a:rPr lang="en-US" sz="1700">
                <a:solidFill>
                  <a:srgbClr val="000000"/>
                </a:solidFill>
                <a:latin typeface="Canva Sans"/>
                <a:ea typeface="Canva Sans"/>
                <a:cs typeface="Canva Sans"/>
                <a:sym typeface="Canva Sans"/>
              </a:rPr>
              <a:t> Finsight AI matches startups to investors dynamically based on historical investment patterns and startup financial health.</a:t>
            </a:r>
          </a:p>
          <a:p>
            <a:pPr algn="l">
              <a:lnSpc>
                <a:spcPts val="2380"/>
              </a:lnSpc>
            </a:pPr>
            <a:r>
              <a:rPr lang="en-US" sz="1700">
                <a:solidFill>
                  <a:srgbClr val="000000"/>
                </a:solidFill>
                <a:latin typeface="Canva Sans"/>
                <a:ea typeface="Canva Sans"/>
                <a:cs typeface="Canva Sans"/>
                <a:sym typeface="Canva Sans"/>
              </a:rPr>
              <a:t>Personalized investment insights for investors to reduce risks.</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AI-Powered News &amp; Market Intelligence</a:t>
            </a:r>
          </a:p>
          <a:p>
            <a:pPr algn="l">
              <a:lnSpc>
                <a:spcPts val="2380"/>
              </a:lnSpc>
            </a:pPr>
            <a:r>
              <a:rPr lang="en-US" sz="1700">
                <a:solidFill>
                  <a:srgbClr val="000000"/>
                </a:solidFill>
                <a:latin typeface="Canva Sans"/>
                <a:ea typeface="Canva Sans"/>
                <a:cs typeface="Canva Sans"/>
                <a:sym typeface="Canva Sans"/>
              </a:rPr>
              <a:t>Keeps startups updated on market trends and competitor moves in real time.</a:t>
            </a:r>
          </a:p>
          <a:p>
            <a:pPr algn="l">
              <a:lnSpc>
                <a:spcPts val="2380"/>
              </a:lnSpc>
            </a:pPr>
            <a:r>
              <a:rPr lang="en-US" sz="1700">
                <a:solidFill>
                  <a:srgbClr val="000000"/>
                </a:solidFill>
                <a:latin typeface="Canva Sans"/>
                <a:ea typeface="Canva Sans"/>
                <a:cs typeface="Canva Sans"/>
                <a:sym typeface="Canva Sans"/>
              </a:rPr>
              <a:t>AI-curated news alerts help businesses make data-driven decisions.</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Seamless Uptiq AI Integration</a:t>
            </a:r>
          </a:p>
          <a:p>
            <a:pPr algn="l">
              <a:lnSpc>
                <a:spcPts val="2380"/>
              </a:lnSpc>
            </a:pPr>
            <a:r>
              <a:rPr lang="en-US" sz="1700">
                <a:solidFill>
                  <a:srgbClr val="000000"/>
                </a:solidFill>
                <a:latin typeface="Canva Sans"/>
                <a:ea typeface="Canva Sans"/>
                <a:cs typeface="Canva Sans"/>
                <a:sym typeface="Canva Sans"/>
              </a:rPr>
              <a:t>Uses Agent-as-a-Backend (AAB) service to dynamically generate JSON outputs and update UI in real-time.</a:t>
            </a:r>
          </a:p>
          <a:p>
            <a:pPr algn="l" marL="367031" indent="-183515" lvl="1">
              <a:lnSpc>
                <a:spcPts val="2380"/>
              </a:lnSpc>
              <a:buFont typeface="Arial"/>
              <a:buChar char="•"/>
            </a:pPr>
            <a:r>
              <a:rPr lang="en-US" b="true" sz="1700">
                <a:solidFill>
                  <a:srgbClr val="000000"/>
                </a:solidFill>
                <a:latin typeface="Canva Sans Bold"/>
                <a:ea typeface="Canva Sans Bold"/>
                <a:cs typeface="Canva Sans Bold"/>
                <a:sym typeface="Canva Sans Bold"/>
              </a:rPr>
              <a:t>3D Avatar-Based Chatbot Assistant </a:t>
            </a:r>
          </a:p>
          <a:p>
            <a:pPr algn="l">
              <a:lnSpc>
                <a:spcPts val="2380"/>
              </a:lnSpc>
            </a:pPr>
            <a:r>
              <a:rPr lang="en-US" sz="1700">
                <a:solidFill>
                  <a:srgbClr val="000000"/>
                </a:solidFill>
                <a:latin typeface="Canva Sans"/>
                <a:ea typeface="Canva Sans"/>
                <a:cs typeface="Canva Sans"/>
                <a:sym typeface="Canva Sans"/>
              </a:rPr>
              <a:t>AI-powered interactive chatbot with a 3D avatar.Provides human-like conversations for financial guidance &amp; investor queries.Integrated voice lip-syncing (VAPI) for realistic AI-driven interactions.</a:t>
            </a:r>
          </a:p>
          <a:p>
            <a:pPr algn="l">
              <a:lnSpc>
                <a:spcPts val="2380"/>
              </a:lnSpc>
              <a:spcBef>
                <a:spcPct val="0"/>
              </a:spcBef>
            </a:pPr>
          </a:p>
          <a:p>
            <a:pPr algn="l">
              <a:lnSpc>
                <a:spcPts val="23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28700" y="573164"/>
            <a:ext cx="16162200" cy="1061120"/>
            <a:chOff x="0" y="0"/>
            <a:chExt cx="21549600" cy="1414826"/>
          </a:xfrm>
        </p:grpSpPr>
        <p:sp>
          <p:nvSpPr>
            <p:cNvPr name="Freeform 5" id="5"/>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6" id="6"/>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Tech Stack</a:t>
              </a:r>
            </a:p>
          </p:txBody>
        </p:sp>
      </p:grpSp>
      <p:sp>
        <p:nvSpPr>
          <p:cNvPr name="Freeform 7" id="7"/>
          <p:cNvSpPr/>
          <p:nvPr/>
        </p:nvSpPr>
        <p:spPr>
          <a:xfrm flipH="false" flipV="false" rot="0">
            <a:off x="1552533" y="2509885"/>
            <a:ext cx="1813214" cy="5510638"/>
          </a:xfrm>
          <a:custGeom>
            <a:avLst/>
            <a:gdLst/>
            <a:ahLst/>
            <a:cxnLst/>
            <a:rect r="r" b="b" t="t" l="l"/>
            <a:pathLst>
              <a:path h="5510638" w="1813214">
                <a:moveTo>
                  <a:pt x="0" y="0"/>
                </a:moveTo>
                <a:lnTo>
                  <a:pt x="1813215" y="0"/>
                </a:lnTo>
                <a:lnTo>
                  <a:pt x="1813215" y="5510638"/>
                </a:lnTo>
                <a:lnTo>
                  <a:pt x="0" y="5510638"/>
                </a:lnTo>
                <a:lnTo>
                  <a:pt x="0" y="0"/>
                </a:lnTo>
                <a:close/>
              </a:path>
            </a:pathLst>
          </a:custGeom>
          <a:blipFill>
            <a:blip r:embed="rId4"/>
            <a:stretch>
              <a:fillRect l="-9734" t="-6085" r="-11753" b="-3843"/>
            </a:stretch>
          </a:blipFill>
        </p:spPr>
      </p:sp>
      <p:sp>
        <p:nvSpPr>
          <p:cNvPr name="Freeform 8" id="8"/>
          <p:cNvSpPr/>
          <p:nvPr/>
        </p:nvSpPr>
        <p:spPr>
          <a:xfrm flipH="false" flipV="false" rot="0">
            <a:off x="14896615" y="2726729"/>
            <a:ext cx="2146340" cy="6531571"/>
          </a:xfrm>
          <a:custGeom>
            <a:avLst/>
            <a:gdLst/>
            <a:ahLst/>
            <a:cxnLst/>
            <a:rect r="r" b="b" t="t" l="l"/>
            <a:pathLst>
              <a:path h="6531571" w="2146340">
                <a:moveTo>
                  <a:pt x="0" y="0"/>
                </a:moveTo>
                <a:lnTo>
                  <a:pt x="2146341" y="0"/>
                </a:lnTo>
                <a:lnTo>
                  <a:pt x="2146341" y="6531571"/>
                </a:lnTo>
                <a:lnTo>
                  <a:pt x="0" y="6531571"/>
                </a:lnTo>
                <a:lnTo>
                  <a:pt x="0" y="0"/>
                </a:lnTo>
                <a:close/>
              </a:path>
            </a:pathLst>
          </a:custGeom>
          <a:blipFill>
            <a:blip r:embed="rId5"/>
            <a:stretch>
              <a:fillRect l="-12665" t="-6082" r="-9742" b="-4161"/>
            </a:stretch>
          </a:blipFill>
        </p:spPr>
      </p:sp>
      <p:grpSp>
        <p:nvGrpSpPr>
          <p:cNvPr name="Group 9" id="9"/>
          <p:cNvGrpSpPr/>
          <p:nvPr/>
        </p:nvGrpSpPr>
        <p:grpSpPr>
          <a:xfrm rot="0">
            <a:off x="4916651" y="3600012"/>
            <a:ext cx="3925412" cy="2648923"/>
            <a:chOff x="0" y="0"/>
            <a:chExt cx="602240" cy="406400"/>
          </a:xfrm>
        </p:grpSpPr>
        <p:sp>
          <p:nvSpPr>
            <p:cNvPr name="Freeform 10" id="10"/>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A27015"/>
            </a:solidFill>
          </p:spPr>
        </p:sp>
        <p:sp>
          <p:nvSpPr>
            <p:cNvPr name="TextBox 11" id="11"/>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2" id="12"/>
          <p:cNvGrpSpPr/>
          <p:nvPr/>
        </p:nvGrpSpPr>
        <p:grpSpPr>
          <a:xfrm rot="-10800000">
            <a:off x="9527863" y="3541586"/>
            <a:ext cx="3925412" cy="2648923"/>
            <a:chOff x="0" y="0"/>
            <a:chExt cx="602240" cy="406400"/>
          </a:xfrm>
        </p:grpSpPr>
        <p:sp>
          <p:nvSpPr>
            <p:cNvPr name="Freeform 13" id="13"/>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D76E51"/>
            </a:solidFill>
          </p:spPr>
        </p:sp>
        <p:sp>
          <p:nvSpPr>
            <p:cNvPr name="TextBox 14" id="14"/>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5" id="15"/>
          <p:cNvGrpSpPr/>
          <p:nvPr/>
        </p:nvGrpSpPr>
        <p:grpSpPr>
          <a:xfrm rot="0">
            <a:off x="4889107" y="6332881"/>
            <a:ext cx="3925412" cy="2648923"/>
            <a:chOff x="0" y="0"/>
            <a:chExt cx="602240" cy="406400"/>
          </a:xfrm>
        </p:grpSpPr>
        <p:sp>
          <p:nvSpPr>
            <p:cNvPr name="Freeform 16" id="16"/>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678D5E"/>
            </a:solidFill>
          </p:spPr>
        </p:sp>
        <p:sp>
          <p:nvSpPr>
            <p:cNvPr name="TextBox 17" id="17"/>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8" id="18"/>
          <p:cNvGrpSpPr/>
          <p:nvPr/>
        </p:nvGrpSpPr>
        <p:grpSpPr>
          <a:xfrm rot="-10800000">
            <a:off x="9527863" y="6278916"/>
            <a:ext cx="3925412" cy="2648923"/>
            <a:chOff x="0" y="0"/>
            <a:chExt cx="602240" cy="406400"/>
          </a:xfrm>
        </p:grpSpPr>
        <p:sp>
          <p:nvSpPr>
            <p:cNvPr name="Freeform 19" id="19"/>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12A0A6"/>
            </a:solidFill>
          </p:spPr>
        </p:sp>
        <p:sp>
          <p:nvSpPr>
            <p:cNvPr name="TextBox 20" id="20"/>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21" id="21"/>
          <p:cNvGrpSpPr/>
          <p:nvPr/>
        </p:nvGrpSpPr>
        <p:grpSpPr>
          <a:xfrm rot="0">
            <a:off x="7413931" y="3882202"/>
            <a:ext cx="3514520" cy="4743293"/>
            <a:chOff x="0" y="0"/>
            <a:chExt cx="602240" cy="812800"/>
          </a:xfrm>
        </p:grpSpPr>
        <p:sp>
          <p:nvSpPr>
            <p:cNvPr name="Freeform 22" id="22"/>
            <p:cNvSpPr/>
            <p:nvPr/>
          </p:nvSpPr>
          <p:spPr>
            <a:xfrm flipH="false" flipV="false" rot="0">
              <a:off x="0" y="0"/>
              <a:ext cx="602240" cy="812800"/>
            </a:xfrm>
            <a:custGeom>
              <a:avLst/>
              <a:gdLst/>
              <a:ahLst/>
              <a:cxnLst/>
              <a:rect r="r" b="b" t="t" l="l"/>
              <a:pathLst>
                <a:path h="812800" w="602240">
                  <a:moveTo>
                    <a:pt x="301120" y="0"/>
                  </a:moveTo>
                  <a:lnTo>
                    <a:pt x="602240" y="406400"/>
                  </a:lnTo>
                  <a:lnTo>
                    <a:pt x="301120" y="812800"/>
                  </a:lnTo>
                  <a:lnTo>
                    <a:pt x="0" y="406400"/>
                  </a:lnTo>
                  <a:lnTo>
                    <a:pt x="301120" y="0"/>
                  </a:lnTo>
                  <a:close/>
                </a:path>
              </a:pathLst>
            </a:custGeom>
            <a:solidFill>
              <a:srgbClr val="242424"/>
            </a:solidFill>
          </p:spPr>
        </p:sp>
        <p:sp>
          <p:nvSpPr>
            <p:cNvPr name="TextBox 23" id="23"/>
            <p:cNvSpPr txBox="true"/>
            <p:nvPr/>
          </p:nvSpPr>
          <p:spPr>
            <a:xfrm>
              <a:off x="103510" y="111125"/>
              <a:ext cx="395220" cy="561975"/>
            </a:xfrm>
            <a:prstGeom prst="rect">
              <a:avLst/>
            </a:prstGeom>
          </p:spPr>
          <p:txBody>
            <a:bodyPr anchor="ctr" rtlCol="false" tIns="50800" lIns="50800" bIns="50800" rIns="50800"/>
            <a:lstStyle/>
            <a:p>
              <a:pPr algn="ctr">
                <a:lnSpc>
                  <a:spcPts val="1916"/>
                </a:lnSpc>
              </a:pPr>
            </a:p>
          </p:txBody>
        </p:sp>
      </p:grpSp>
      <p:sp>
        <p:nvSpPr>
          <p:cNvPr name="TextBox 24" id="24"/>
          <p:cNvSpPr txBox="true"/>
          <p:nvPr/>
        </p:nvSpPr>
        <p:spPr>
          <a:xfrm rot="0">
            <a:off x="4142035" y="6847919"/>
            <a:ext cx="684690" cy="1116968"/>
          </a:xfrm>
          <a:prstGeom prst="rect">
            <a:avLst/>
          </a:prstGeom>
        </p:spPr>
        <p:txBody>
          <a:bodyPr anchor="t" rtlCol="false" tIns="0" lIns="0" bIns="0" rIns="0">
            <a:spAutoFit/>
          </a:bodyPr>
          <a:lstStyle/>
          <a:p>
            <a:pPr algn="ctr">
              <a:lnSpc>
                <a:spcPts val="9123"/>
              </a:lnSpc>
            </a:pPr>
            <a:r>
              <a:rPr lang="en-US" b="true" sz="6516">
                <a:solidFill>
                  <a:srgbClr val="242424"/>
                </a:solidFill>
                <a:latin typeface="Canva Sans Bold"/>
                <a:ea typeface="Canva Sans Bold"/>
                <a:cs typeface="Canva Sans Bold"/>
                <a:sym typeface="Canva Sans Bold"/>
              </a:rPr>
              <a:t>W</a:t>
            </a:r>
          </a:p>
        </p:txBody>
      </p:sp>
      <p:sp>
        <p:nvSpPr>
          <p:cNvPr name="TextBox 25" id="25"/>
          <p:cNvSpPr txBox="true"/>
          <p:nvPr/>
        </p:nvSpPr>
        <p:spPr>
          <a:xfrm rot="0">
            <a:off x="13396910" y="4038134"/>
            <a:ext cx="813905"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O</a:t>
            </a:r>
          </a:p>
        </p:txBody>
      </p:sp>
      <p:sp>
        <p:nvSpPr>
          <p:cNvPr name="AutoShape 26" id="26"/>
          <p:cNvSpPr/>
          <p:nvPr/>
        </p:nvSpPr>
        <p:spPr>
          <a:xfrm flipH="true">
            <a:off x="4142035" y="2509885"/>
            <a:ext cx="0" cy="7361249"/>
          </a:xfrm>
          <a:prstGeom prst="line">
            <a:avLst/>
          </a:prstGeom>
          <a:ln cap="flat" w="28575">
            <a:solidFill>
              <a:srgbClr val="000000"/>
            </a:solidFill>
            <a:prstDash val="lgDash"/>
            <a:headEnd type="none" len="sm" w="sm"/>
            <a:tailEnd type="none" len="sm" w="sm"/>
          </a:ln>
        </p:spPr>
      </p:sp>
      <p:sp>
        <p:nvSpPr>
          <p:cNvPr name="AutoShape 27" id="27"/>
          <p:cNvSpPr/>
          <p:nvPr/>
        </p:nvSpPr>
        <p:spPr>
          <a:xfrm>
            <a:off x="14193801" y="2243884"/>
            <a:ext cx="0" cy="7456749"/>
          </a:xfrm>
          <a:prstGeom prst="line">
            <a:avLst/>
          </a:prstGeom>
          <a:ln cap="flat" w="28575">
            <a:solidFill>
              <a:srgbClr val="000000"/>
            </a:solidFill>
            <a:prstDash val="lgDash"/>
            <a:headEnd type="none" len="sm" w="sm"/>
            <a:tailEnd type="none" len="sm" w="sm"/>
          </a:ln>
        </p:spPr>
      </p:sp>
      <p:sp>
        <p:nvSpPr>
          <p:cNvPr name="Freeform 28" id="28"/>
          <p:cNvSpPr/>
          <p:nvPr/>
        </p:nvSpPr>
        <p:spPr>
          <a:xfrm flipH="false" flipV="false" rot="0">
            <a:off x="1560628" y="8114396"/>
            <a:ext cx="1805119" cy="1707782"/>
          </a:xfrm>
          <a:custGeom>
            <a:avLst/>
            <a:gdLst/>
            <a:ahLst/>
            <a:cxnLst/>
            <a:rect r="r" b="b" t="t" l="l"/>
            <a:pathLst>
              <a:path h="1707782" w="1805119">
                <a:moveTo>
                  <a:pt x="0" y="0"/>
                </a:moveTo>
                <a:lnTo>
                  <a:pt x="1805120" y="0"/>
                </a:lnTo>
                <a:lnTo>
                  <a:pt x="1805120" y="1707781"/>
                </a:lnTo>
                <a:lnTo>
                  <a:pt x="0" y="1707781"/>
                </a:lnTo>
                <a:lnTo>
                  <a:pt x="0" y="0"/>
                </a:lnTo>
                <a:close/>
              </a:path>
            </a:pathLst>
          </a:custGeom>
          <a:blipFill>
            <a:blip r:embed="rId6"/>
            <a:stretch>
              <a:fillRect l="-10229" t="-11337" r="-7306" b="-12356"/>
            </a:stretch>
          </a:blipFill>
        </p:spPr>
      </p:sp>
      <p:sp>
        <p:nvSpPr>
          <p:cNvPr name="TextBox 29" id="29"/>
          <p:cNvSpPr txBox="true"/>
          <p:nvPr/>
        </p:nvSpPr>
        <p:spPr>
          <a:xfrm rot="0">
            <a:off x="7476200" y="5555920"/>
            <a:ext cx="3452251" cy="1252983"/>
          </a:xfrm>
          <a:prstGeom prst="rect">
            <a:avLst/>
          </a:prstGeom>
        </p:spPr>
        <p:txBody>
          <a:bodyPr anchor="t" rtlCol="false" tIns="0" lIns="0" bIns="0" rIns="0">
            <a:spAutoFit/>
          </a:bodyPr>
          <a:lstStyle/>
          <a:p>
            <a:pPr algn="ctr">
              <a:lnSpc>
                <a:spcPts val="10212"/>
              </a:lnSpc>
            </a:pPr>
            <a:r>
              <a:rPr lang="en-US" b="true" sz="7294">
                <a:solidFill>
                  <a:srgbClr val="FFFCF4"/>
                </a:solidFill>
                <a:latin typeface="Canva Sans Bold"/>
                <a:ea typeface="Canva Sans Bold"/>
                <a:cs typeface="Canva Sans Bold"/>
                <a:sym typeface="Canva Sans Bold"/>
              </a:rPr>
              <a:t>SWOT</a:t>
            </a:r>
          </a:p>
        </p:txBody>
      </p:sp>
      <p:sp>
        <p:nvSpPr>
          <p:cNvPr name="TextBox 30" id="30"/>
          <p:cNvSpPr txBox="true"/>
          <p:nvPr/>
        </p:nvSpPr>
        <p:spPr>
          <a:xfrm rot="0">
            <a:off x="4179174" y="4066709"/>
            <a:ext cx="752412"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S</a:t>
            </a:r>
          </a:p>
        </p:txBody>
      </p:sp>
      <p:sp>
        <p:nvSpPr>
          <p:cNvPr name="TextBox 31" id="31"/>
          <p:cNvSpPr txBox="true"/>
          <p:nvPr/>
        </p:nvSpPr>
        <p:spPr>
          <a:xfrm rot="0">
            <a:off x="13433526" y="6699565"/>
            <a:ext cx="740674"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T</a:t>
            </a:r>
          </a:p>
        </p:txBody>
      </p:sp>
      <p:sp>
        <p:nvSpPr>
          <p:cNvPr name="TextBox 32" id="32"/>
          <p:cNvSpPr txBox="true"/>
          <p:nvPr/>
        </p:nvSpPr>
        <p:spPr>
          <a:xfrm rot="0">
            <a:off x="4954438" y="3756965"/>
            <a:ext cx="3157942" cy="2199115"/>
          </a:xfrm>
          <a:prstGeom prst="rect">
            <a:avLst/>
          </a:prstGeom>
        </p:spPr>
        <p:txBody>
          <a:bodyPr anchor="t" rtlCol="false" tIns="0" lIns="0" bIns="0" rIns="0">
            <a:spAutoFit/>
          </a:bodyPr>
          <a:lstStyle/>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Connects startups and investors</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Ai-driven insights for better decision-making</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Helps startups plan effectively </a:t>
            </a:r>
          </a:p>
        </p:txBody>
      </p:sp>
      <p:sp>
        <p:nvSpPr>
          <p:cNvPr name="TextBox 33" id="33"/>
          <p:cNvSpPr txBox="true"/>
          <p:nvPr/>
        </p:nvSpPr>
        <p:spPr>
          <a:xfrm rot="0">
            <a:off x="10433523" y="3944033"/>
            <a:ext cx="3123226"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Meeting the rising demand for funding solutions.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Partnerships with banks and other financial institutions.</a:t>
            </a:r>
          </a:p>
        </p:txBody>
      </p:sp>
      <p:sp>
        <p:nvSpPr>
          <p:cNvPr name="TextBox 34" id="34"/>
          <p:cNvSpPr txBox="true"/>
          <p:nvPr/>
        </p:nvSpPr>
        <p:spPr>
          <a:xfrm rot="0">
            <a:off x="5017676" y="6683666"/>
            <a:ext cx="3250123"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Earning credibility among users.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Compliance  with financial laws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Highly accurate data needed for reliability. </a:t>
            </a:r>
          </a:p>
        </p:txBody>
      </p:sp>
      <p:sp>
        <p:nvSpPr>
          <p:cNvPr name="TextBox 35" id="35"/>
          <p:cNvSpPr txBox="true"/>
          <p:nvPr/>
        </p:nvSpPr>
        <p:spPr>
          <a:xfrm rot="0">
            <a:off x="10607376" y="6693191"/>
            <a:ext cx="3116318" cy="1921852"/>
          </a:xfrm>
          <a:prstGeom prst="rect">
            <a:avLst/>
          </a:prstGeom>
        </p:spPr>
        <p:txBody>
          <a:bodyPr anchor="t" rtlCol="false" tIns="0" lIns="0" bIns="0" rIns="0">
            <a:spAutoFit/>
          </a:bodyPr>
          <a:lstStyle/>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Competition from other fintech apps.</a:t>
            </a:r>
          </a:p>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Risk of data breaches.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836" t="-3826" r="-3486" b="-3476"/>
            </a:stretch>
          </a:blipFill>
        </p:spPr>
      </p:sp>
      <p:grpSp>
        <p:nvGrpSpPr>
          <p:cNvPr name="Group 3" id="3"/>
          <p:cNvGrpSpPr/>
          <p:nvPr/>
        </p:nvGrpSpPr>
        <p:grpSpPr>
          <a:xfrm rot="0">
            <a:off x="379639" y="302078"/>
            <a:ext cx="16975800" cy="827400"/>
            <a:chOff x="0" y="0"/>
            <a:chExt cx="22634400" cy="1103200"/>
          </a:xfrm>
        </p:grpSpPr>
        <p:sp>
          <p:nvSpPr>
            <p:cNvPr name="Freeform 4" id="4"/>
            <p:cNvSpPr/>
            <p:nvPr/>
          </p:nvSpPr>
          <p:spPr>
            <a:xfrm flipH="false" flipV="false" rot="0">
              <a:off x="0" y="0"/>
              <a:ext cx="22634400" cy="1103200"/>
            </a:xfrm>
            <a:custGeom>
              <a:avLst/>
              <a:gdLst/>
              <a:ahLst/>
              <a:cxnLst/>
              <a:rect r="r" b="b" t="t" l="l"/>
              <a:pathLst>
                <a:path h="1103200" w="22634400">
                  <a:moveTo>
                    <a:pt x="0" y="0"/>
                  </a:moveTo>
                  <a:lnTo>
                    <a:pt x="22634400" y="0"/>
                  </a:lnTo>
                  <a:lnTo>
                    <a:pt x="22634400" y="1103200"/>
                  </a:lnTo>
                  <a:lnTo>
                    <a:pt x="0" y="1103200"/>
                  </a:lnTo>
                  <a:close/>
                </a:path>
              </a:pathLst>
            </a:custGeom>
            <a:solidFill>
              <a:srgbClr val="000000">
                <a:alpha val="0"/>
              </a:srgbClr>
            </a:solidFill>
          </p:spPr>
        </p:sp>
        <p:sp>
          <p:nvSpPr>
            <p:cNvPr name="TextBox 5" id="5"/>
            <p:cNvSpPr txBox="true"/>
            <p:nvPr/>
          </p:nvSpPr>
          <p:spPr>
            <a:xfrm>
              <a:off x="0" y="38100"/>
              <a:ext cx="22634400" cy="1065100"/>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Implementation/Prototype/Use Case Diagram (screenshots) </a:t>
              </a:r>
            </a:p>
          </p:txBody>
        </p:sp>
      </p:grpSp>
      <p:sp>
        <p:nvSpPr>
          <p:cNvPr name="Freeform 6" id="6"/>
          <p:cNvSpPr/>
          <p:nvPr/>
        </p:nvSpPr>
        <p:spPr>
          <a:xfrm flipH="false" flipV="false" rot="0">
            <a:off x="657149" y="2492720"/>
            <a:ext cx="8614310" cy="5103252"/>
          </a:xfrm>
          <a:custGeom>
            <a:avLst/>
            <a:gdLst/>
            <a:ahLst/>
            <a:cxnLst/>
            <a:rect r="r" b="b" t="t" l="l"/>
            <a:pathLst>
              <a:path h="5103252" w="8614310">
                <a:moveTo>
                  <a:pt x="0" y="0"/>
                </a:moveTo>
                <a:lnTo>
                  <a:pt x="8614310" y="0"/>
                </a:lnTo>
                <a:lnTo>
                  <a:pt x="8614310" y="5103252"/>
                </a:lnTo>
                <a:lnTo>
                  <a:pt x="0" y="5103252"/>
                </a:lnTo>
                <a:lnTo>
                  <a:pt x="0" y="0"/>
                </a:lnTo>
                <a:close/>
              </a:path>
            </a:pathLst>
          </a:custGeom>
          <a:blipFill>
            <a:blip r:embed="rId4"/>
            <a:stretch>
              <a:fillRect l="0" t="0" r="-1267" b="0"/>
            </a:stretch>
          </a:blipFill>
        </p:spPr>
      </p:sp>
      <p:sp>
        <p:nvSpPr>
          <p:cNvPr name="Freeform 7" id="7"/>
          <p:cNvSpPr/>
          <p:nvPr/>
        </p:nvSpPr>
        <p:spPr>
          <a:xfrm flipH="false" flipV="false" rot="0">
            <a:off x="6755342" y="8175360"/>
            <a:ext cx="2677415" cy="1662436"/>
          </a:xfrm>
          <a:custGeom>
            <a:avLst/>
            <a:gdLst/>
            <a:ahLst/>
            <a:cxnLst/>
            <a:rect r="r" b="b" t="t" l="l"/>
            <a:pathLst>
              <a:path h="1662436" w="2677415">
                <a:moveTo>
                  <a:pt x="0" y="0"/>
                </a:moveTo>
                <a:lnTo>
                  <a:pt x="2677415" y="0"/>
                </a:lnTo>
                <a:lnTo>
                  <a:pt x="2677415" y="1662436"/>
                </a:lnTo>
                <a:lnTo>
                  <a:pt x="0" y="1662436"/>
                </a:lnTo>
                <a:lnTo>
                  <a:pt x="0" y="0"/>
                </a:lnTo>
                <a:close/>
              </a:path>
            </a:pathLst>
          </a:custGeom>
          <a:blipFill>
            <a:blip r:embed="rId5"/>
            <a:stretch>
              <a:fillRect l="0" t="0" r="0" b="0"/>
            </a:stretch>
          </a:blipFill>
        </p:spPr>
      </p:sp>
      <p:sp>
        <p:nvSpPr>
          <p:cNvPr name="Freeform 8" id="8"/>
          <p:cNvSpPr/>
          <p:nvPr/>
        </p:nvSpPr>
        <p:spPr>
          <a:xfrm flipH="false" flipV="false" rot="0">
            <a:off x="9502569" y="6502908"/>
            <a:ext cx="8645808" cy="2888715"/>
          </a:xfrm>
          <a:custGeom>
            <a:avLst/>
            <a:gdLst/>
            <a:ahLst/>
            <a:cxnLst/>
            <a:rect r="r" b="b" t="t" l="l"/>
            <a:pathLst>
              <a:path h="2888715" w="8645808">
                <a:moveTo>
                  <a:pt x="0" y="0"/>
                </a:moveTo>
                <a:lnTo>
                  <a:pt x="8645808" y="0"/>
                </a:lnTo>
                <a:lnTo>
                  <a:pt x="8645808" y="2888714"/>
                </a:lnTo>
                <a:lnTo>
                  <a:pt x="0" y="2888714"/>
                </a:lnTo>
                <a:lnTo>
                  <a:pt x="0" y="0"/>
                </a:lnTo>
                <a:close/>
              </a:path>
            </a:pathLst>
          </a:custGeom>
          <a:blipFill>
            <a:blip r:embed="rId6"/>
            <a:stretch>
              <a:fillRect l="0" t="-40003" r="-36200" b="-69422"/>
            </a:stretch>
          </a:blipFill>
        </p:spPr>
      </p:sp>
      <p:grpSp>
        <p:nvGrpSpPr>
          <p:cNvPr name="Group 9" id="9"/>
          <p:cNvGrpSpPr/>
          <p:nvPr/>
        </p:nvGrpSpPr>
        <p:grpSpPr>
          <a:xfrm rot="0">
            <a:off x="9867037" y="1674774"/>
            <a:ext cx="7916872" cy="620762"/>
            <a:chOff x="0" y="0"/>
            <a:chExt cx="2085102" cy="163493"/>
          </a:xfrm>
        </p:grpSpPr>
        <p:sp>
          <p:nvSpPr>
            <p:cNvPr name="Freeform 10" id="10"/>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1" id="11"/>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2" id="12"/>
          <p:cNvSpPr/>
          <p:nvPr/>
        </p:nvSpPr>
        <p:spPr>
          <a:xfrm flipH="false" flipV="false" rot="0">
            <a:off x="9362946" y="2414278"/>
            <a:ext cx="8925054" cy="3001523"/>
          </a:xfrm>
          <a:custGeom>
            <a:avLst/>
            <a:gdLst/>
            <a:ahLst/>
            <a:cxnLst/>
            <a:rect r="r" b="b" t="t" l="l"/>
            <a:pathLst>
              <a:path h="3001523" w="8925054">
                <a:moveTo>
                  <a:pt x="0" y="0"/>
                </a:moveTo>
                <a:lnTo>
                  <a:pt x="8925054" y="0"/>
                </a:lnTo>
                <a:lnTo>
                  <a:pt x="8925054" y="3001523"/>
                </a:lnTo>
                <a:lnTo>
                  <a:pt x="0" y="3001523"/>
                </a:lnTo>
                <a:lnTo>
                  <a:pt x="0" y="0"/>
                </a:lnTo>
                <a:close/>
              </a:path>
            </a:pathLst>
          </a:custGeom>
          <a:blipFill>
            <a:blip r:embed="rId7"/>
            <a:stretch>
              <a:fillRect l="0" t="-10585" r="0" b="-10585"/>
            </a:stretch>
          </a:blipFill>
        </p:spPr>
      </p:sp>
      <p:sp>
        <p:nvSpPr>
          <p:cNvPr name="Freeform 13" id="13"/>
          <p:cNvSpPr/>
          <p:nvPr/>
        </p:nvSpPr>
        <p:spPr>
          <a:xfrm flipH="false" flipV="false" rot="0">
            <a:off x="3248147" y="8182492"/>
            <a:ext cx="3405615" cy="1655304"/>
          </a:xfrm>
          <a:custGeom>
            <a:avLst/>
            <a:gdLst/>
            <a:ahLst/>
            <a:cxnLst/>
            <a:rect r="r" b="b" t="t" l="l"/>
            <a:pathLst>
              <a:path h="1655304" w="3405615">
                <a:moveTo>
                  <a:pt x="0" y="0"/>
                </a:moveTo>
                <a:lnTo>
                  <a:pt x="3405614" y="0"/>
                </a:lnTo>
                <a:lnTo>
                  <a:pt x="3405614" y="1655304"/>
                </a:lnTo>
                <a:lnTo>
                  <a:pt x="0" y="1655304"/>
                </a:lnTo>
                <a:lnTo>
                  <a:pt x="0" y="0"/>
                </a:lnTo>
                <a:close/>
              </a:path>
            </a:pathLst>
          </a:custGeom>
          <a:blipFill>
            <a:blip r:embed="rId8"/>
            <a:stretch>
              <a:fillRect l="0" t="0" r="0" b="0"/>
            </a:stretch>
          </a:blipFill>
        </p:spPr>
      </p:sp>
      <p:grpSp>
        <p:nvGrpSpPr>
          <p:cNvPr name="Group 14" id="14"/>
          <p:cNvGrpSpPr/>
          <p:nvPr/>
        </p:nvGrpSpPr>
        <p:grpSpPr>
          <a:xfrm rot="0">
            <a:off x="1227128" y="1603978"/>
            <a:ext cx="7916872" cy="620762"/>
            <a:chOff x="0" y="0"/>
            <a:chExt cx="2085102" cy="163493"/>
          </a:xfrm>
        </p:grpSpPr>
        <p:sp>
          <p:nvSpPr>
            <p:cNvPr name="Freeform 15" id="15"/>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6" id="16"/>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7" id="17"/>
          <p:cNvSpPr/>
          <p:nvPr/>
        </p:nvSpPr>
        <p:spPr>
          <a:xfrm flipH="false" flipV="false" rot="0">
            <a:off x="198686" y="8182492"/>
            <a:ext cx="2947880" cy="1650813"/>
          </a:xfrm>
          <a:custGeom>
            <a:avLst/>
            <a:gdLst/>
            <a:ahLst/>
            <a:cxnLst/>
            <a:rect r="r" b="b" t="t" l="l"/>
            <a:pathLst>
              <a:path h="1650813" w="2947880">
                <a:moveTo>
                  <a:pt x="0" y="0"/>
                </a:moveTo>
                <a:lnTo>
                  <a:pt x="2947880" y="0"/>
                </a:lnTo>
                <a:lnTo>
                  <a:pt x="2947880" y="1650813"/>
                </a:lnTo>
                <a:lnTo>
                  <a:pt x="0" y="1650813"/>
                </a:lnTo>
                <a:lnTo>
                  <a:pt x="0" y="0"/>
                </a:lnTo>
                <a:close/>
              </a:path>
            </a:pathLst>
          </a:custGeom>
          <a:blipFill>
            <a:blip r:embed="rId9"/>
            <a:stretch>
              <a:fillRect l="0" t="0" r="0" b="0"/>
            </a:stretch>
          </a:blipFill>
        </p:spPr>
      </p:sp>
      <p:sp>
        <p:nvSpPr>
          <p:cNvPr name="TextBox 18" id="18"/>
          <p:cNvSpPr txBox="true"/>
          <p:nvPr/>
        </p:nvSpPr>
        <p:spPr>
          <a:xfrm rot="0">
            <a:off x="3703007" y="1608099"/>
            <a:ext cx="2522594" cy="545846"/>
          </a:xfrm>
          <a:prstGeom prst="rect">
            <a:avLst/>
          </a:prstGeom>
        </p:spPr>
        <p:txBody>
          <a:bodyPr anchor="t" rtlCol="false" tIns="0" lIns="0" bIns="0" rIns="0">
            <a:spAutoFit/>
          </a:bodyPr>
          <a:lstStyle/>
          <a:p>
            <a:pPr algn="ctr">
              <a:lnSpc>
                <a:spcPts val="4406"/>
              </a:lnSpc>
              <a:spcBef>
                <a:spcPct val="0"/>
              </a:spcBef>
            </a:pPr>
            <a:r>
              <a:rPr lang="en-US" b="true" sz="3147">
                <a:solidFill>
                  <a:srgbClr val="000000"/>
                </a:solidFill>
                <a:latin typeface="Canva Sans Bold"/>
                <a:ea typeface="Canva Sans Bold"/>
                <a:cs typeface="Canva Sans Bold"/>
                <a:sym typeface="Canva Sans Bold"/>
              </a:rPr>
              <a:t>FLOWCHART</a:t>
            </a:r>
          </a:p>
        </p:txBody>
      </p:sp>
      <p:sp>
        <p:nvSpPr>
          <p:cNvPr name="TextBox 19" id="19"/>
          <p:cNvSpPr txBox="true"/>
          <p:nvPr/>
        </p:nvSpPr>
        <p:spPr>
          <a:xfrm rot="0">
            <a:off x="657149" y="7662647"/>
            <a:ext cx="3411189" cy="373530"/>
          </a:xfrm>
          <a:prstGeom prst="rect">
            <a:avLst/>
          </a:prstGeom>
        </p:spPr>
        <p:txBody>
          <a:bodyPr anchor="t" rtlCol="false" tIns="0" lIns="0" bIns="0" rIns="0">
            <a:spAutoFit/>
          </a:bodyPr>
          <a:lstStyle/>
          <a:p>
            <a:pPr algn="ctr">
              <a:lnSpc>
                <a:spcPts val="3084"/>
              </a:lnSpc>
              <a:spcBef>
                <a:spcPct val="0"/>
              </a:spcBef>
            </a:pPr>
            <a:r>
              <a:rPr lang="en-US" b="true" sz="2203">
                <a:solidFill>
                  <a:srgbClr val="000000"/>
                </a:solidFill>
                <a:latin typeface="Canva Sans Bold"/>
                <a:ea typeface="Canva Sans Bold"/>
                <a:cs typeface="Canva Sans Bold"/>
                <a:sym typeface="Canva Sans Bold"/>
              </a:rPr>
              <a:t>PROJECT SCREENSHOTS</a:t>
            </a:r>
          </a:p>
        </p:txBody>
      </p:sp>
      <p:sp>
        <p:nvSpPr>
          <p:cNvPr name="TextBox 20" id="20"/>
          <p:cNvSpPr txBox="true"/>
          <p:nvPr/>
        </p:nvSpPr>
        <p:spPr>
          <a:xfrm rot="0">
            <a:off x="10004362" y="9524972"/>
            <a:ext cx="7916872" cy="5238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Document Upload, the subagents take 3 documents, Income Statement, Cash Flow Statement and Balance Sheet</a:t>
            </a:r>
          </a:p>
        </p:txBody>
      </p:sp>
      <p:sp>
        <p:nvSpPr>
          <p:cNvPr name="TextBox 21" id="21"/>
          <p:cNvSpPr txBox="true"/>
          <p:nvPr/>
        </p:nvSpPr>
        <p:spPr>
          <a:xfrm rot="0">
            <a:off x="9867037" y="5550408"/>
            <a:ext cx="7916872" cy="7905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Stocks and Investor Advisor, the subagent fetches data from backend, processes it and sends advisory data back to the backend so that React can fetch and display the data.</a:t>
            </a:r>
          </a:p>
        </p:txBody>
      </p:sp>
      <p:sp>
        <p:nvSpPr>
          <p:cNvPr name="TextBox 22" id="22"/>
          <p:cNvSpPr txBox="true"/>
          <p:nvPr/>
        </p:nvSpPr>
        <p:spPr>
          <a:xfrm rot="0">
            <a:off x="11100509" y="1647480"/>
            <a:ext cx="5724577" cy="621383"/>
          </a:xfrm>
          <a:prstGeom prst="rect">
            <a:avLst/>
          </a:prstGeom>
        </p:spPr>
        <p:txBody>
          <a:bodyPr anchor="t" rtlCol="false" tIns="0" lIns="0" bIns="0" rIns="0">
            <a:spAutoFit/>
          </a:bodyPr>
          <a:lstStyle/>
          <a:p>
            <a:pPr algn="ctr">
              <a:lnSpc>
                <a:spcPts val="5125"/>
              </a:lnSpc>
              <a:spcBef>
                <a:spcPct val="0"/>
              </a:spcBef>
            </a:pPr>
            <a:r>
              <a:rPr lang="en-US" b="true" sz="3661">
                <a:solidFill>
                  <a:srgbClr val="000000"/>
                </a:solidFill>
                <a:latin typeface="Canva Sans Bold"/>
                <a:ea typeface="Canva Sans Bold"/>
                <a:cs typeface="Canva Sans Bold"/>
                <a:sym typeface="Canva Sans Bold"/>
              </a:rPr>
              <a:t>INTENTS WORKFLOW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225" t="-4216" r="-4782" b="-4772"/>
            </a:stretch>
          </a:blipFill>
        </p:spPr>
      </p:sp>
      <p:grpSp>
        <p:nvGrpSpPr>
          <p:cNvPr name="Group 3" id="3"/>
          <p:cNvGrpSpPr/>
          <p:nvPr/>
        </p:nvGrpSpPr>
        <p:grpSpPr>
          <a:xfrm rot="0">
            <a:off x="656100" y="297370"/>
            <a:ext cx="16975800" cy="1267232"/>
            <a:chOff x="0" y="0"/>
            <a:chExt cx="22634400" cy="1689642"/>
          </a:xfrm>
        </p:grpSpPr>
        <p:sp>
          <p:nvSpPr>
            <p:cNvPr name="Freeform 4" id="4"/>
            <p:cNvSpPr/>
            <p:nvPr/>
          </p:nvSpPr>
          <p:spPr>
            <a:xfrm flipH="false" flipV="false" rot="0">
              <a:off x="0" y="0"/>
              <a:ext cx="22634400" cy="1689642"/>
            </a:xfrm>
            <a:custGeom>
              <a:avLst/>
              <a:gdLst/>
              <a:ahLst/>
              <a:cxnLst/>
              <a:rect r="r" b="b" t="t" l="l"/>
              <a:pathLst>
                <a:path h="1689642" w="22634400">
                  <a:moveTo>
                    <a:pt x="0" y="0"/>
                  </a:moveTo>
                  <a:lnTo>
                    <a:pt x="22634400" y="0"/>
                  </a:lnTo>
                  <a:lnTo>
                    <a:pt x="22634400" y="1689642"/>
                  </a:lnTo>
                  <a:lnTo>
                    <a:pt x="0" y="1689642"/>
                  </a:lnTo>
                  <a:close/>
                </a:path>
              </a:pathLst>
            </a:custGeom>
            <a:solidFill>
              <a:srgbClr val="000000">
                <a:alpha val="0"/>
              </a:srgbClr>
            </a:solidFill>
          </p:spPr>
        </p:sp>
        <p:sp>
          <p:nvSpPr>
            <p:cNvPr name="TextBox 5" id="5"/>
            <p:cNvSpPr txBox="true"/>
            <p:nvPr/>
          </p:nvSpPr>
          <p:spPr>
            <a:xfrm>
              <a:off x="0" y="38100"/>
              <a:ext cx="22634400" cy="1651542"/>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Uptiq Agents</a:t>
              </a:r>
            </a:p>
            <a:p>
              <a:pPr algn="l">
                <a:lnSpc>
                  <a:spcPts val="3024"/>
                </a:lnSpc>
              </a:pPr>
            </a:p>
          </p:txBody>
        </p:sp>
      </p:grpSp>
      <p:sp>
        <p:nvSpPr>
          <p:cNvPr name="AutoShape 6" id="6"/>
          <p:cNvSpPr/>
          <p:nvPr/>
        </p:nvSpPr>
        <p:spPr>
          <a:xfrm flipH="true">
            <a:off x="9634330" y="2017074"/>
            <a:ext cx="0" cy="874880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0" y="2476301"/>
            <a:ext cx="9653380" cy="5778932"/>
            <a:chOff x="0" y="0"/>
            <a:chExt cx="12871174" cy="7705242"/>
          </a:xfrm>
        </p:grpSpPr>
        <p:sp>
          <p:nvSpPr>
            <p:cNvPr name="Freeform 8" id="8"/>
            <p:cNvSpPr/>
            <p:nvPr/>
          </p:nvSpPr>
          <p:spPr>
            <a:xfrm flipH="false" flipV="false" rot="0">
              <a:off x="0" y="1063628"/>
              <a:ext cx="5803498" cy="4894999"/>
            </a:xfrm>
            <a:custGeom>
              <a:avLst/>
              <a:gdLst/>
              <a:ahLst/>
              <a:cxnLst/>
              <a:rect r="r" b="b" t="t" l="l"/>
              <a:pathLst>
                <a:path h="4894999" w="5803498">
                  <a:moveTo>
                    <a:pt x="0" y="0"/>
                  </a:moveTo>
                  <a:lnTo>
                    <a:pt x="5803498" y="0"/>
                  </a:lnTo>
                  <a:lnTo>
                    <a:pt x="5803498" y="4894999"/>
                  </a:lnTo>
                  <a:lnTo>
                    <a:pt x="0" y="4894999"/>
                  </a:lnTo>
                  <a:lnTo>
                    <a:pt x="0" y="0"/>
                  </a:lnTo>
                  <a:close/>
                </a:path>
              </a:pathLst>
            </a:custGeom>
            <a:blipFill>
              <a:blip r:embed="rId4"/>
              <a:stretch>
                <a:fillRect l="-11895" t="-1678" r="0" b="-14103"/>
              </a:stretch>
            </a:blipFill>
          </p:spPr>
        </p:sp>
        <p:sp>
          <p:nvSpPr>
            <p:cNvPr name="Freeform 9" id="9"/>
            <p:cNvSpPr/>
            <p:nvPr/>
          </p:nvSpPr>
          <p:spPr>
            <a:xfrm flipH="false" flipV="false" rot="0">
              <a:off x="5767526" y="1017249"/>
              <a:ext cx="3363926" cy="6571844"/>
            </a:xfrm>
            <a:custGeom>
              <a:avLst/>
              <a:gdLst/>
              <a:ahLst/>
              <a:cxnLst/>
              <a:rect r="r" b="b" t="t" l="l"/>
              <a:pathLst>
                <a:path h="6571844" w="3363926">
                  <a:moveTo>
                    <a:pt x="0" y="0"/>
                  </a:moveTo>
                  <a:lnTo>
                    <a:pt x="3363926" y="0"/>
                  </a:lnTo>
                  <a:lnTo>
                    <a:pt x="3363926" y="6571844"/>
                  </a:lnTo>
                  <a:lnTo>
                    <a:pt x="0" y="6571844"/>
                  </a:lnTo>
                  <a:lnTo>
                    <a:pt x="0" y="0"/>
                  </a:lnTo>
                  <a:close/>
                </a:path>
              </a:pathLst>
            </a:custGeom>
            <a:blipFill>
              <a:blip r:embed="rId5"/>
              <a:stretch>
                <a:fillRect l="0" t="0" r="0" b="0"/>
              </a:stretch>
            </a:blipFill>
          </p:spPr>
        </p:sp>
        <p:sp>
          <p:nvSpPr>
            <p:cNvPr name="Freeform 10" id="10"/>
            <p:cNvSpPr/>
            <p:nvPr/>
          </p:nvSpPr>
          <p:spPr>
            <a:xfrm flipH="false" flipV="false" rot="0">
              <a:off x="8945675" y="1035801"/>
              <a:ext cx="3925499" cy="6669442"/>
            </a:xfrm>
            <a:custGeom>
              <a:avLst/>
              <a:gdLst/>
              <a:ahLst/>
              <a:cxnLst/>
              <a:rect r="r" b="b" t="t" l="l"/>
              <a:pathLst>
                <a:path h="6669442" w="3925499">
                  <a:moveTo>
                    <a:pt x="0" y="0"/>
                  </a:moveTo>
                  <a:lnTo>
                    <a:pt x="3925499" y="0"/>
                  </a:lnTo>
                  <a:lnTo>
                    <a:pt x="3925499" y="6669441"/>
                  </a:lnTo>
                  <a:lnTo>
                    <a:pt x="0" y="6669441"/>
                  </a:lnTo>
                  <a:lnTo>
                    <a:pt x="0" y="0"/>
                  </a:lnTo>
                  <a:close/>
                </a:path>
              </a:pathLst>
            </a:custGeom>
            <a:blipFill>
              <a:blip r:embed="rId6"/>
              <a:stretch>
                <a:fillRect l="0" t="0" r="0" b="0"/>
              </a:stretch>
            </a:blipFill>
          </p:spPr>
        </p:sp>
        <p:sp>
          <p:nvSpPr>
            <p:cNvPr name="Freeform 11" id="11"/>
            <p:cNvSpPr/>
            <p:nvPr/>
          </p:nvSpPr>
          <p:spPr>
            <a:xfrm flipH="false" flipV="false" rot="0">
              <a:off x="0" y="0"/>
              <a:ext cx="12871174" cy="1094775"/>
            </a:xfrm>
            <a:custGeom>
              <a:avLst/>
              <a:gdLst/>
              <a:ahLst/>
              <a:cxnLst/>
              <a:rect r="r" b="b" t="t" l="l"/>
              <a:pathLst>
                <a:path h="1094775" w="12871174">
                  <a:moveTo>
                    <a:pt x="0" y="0"/>
                  </a:moveTo>
                  <a:lnTo>
                    <a:pt x="12871174" y="0"/>
                  </a:lnTo>
                  <a:lnTo>
                    <a:pt x="12871174" y="1094775"/>
                  </a:lnTo>
                  <a:lnTo>
                    <a:pt x="0" y="1094775"/>
                  </a:lnTo>
                  <a:lnTo>
                    <a:pt x="0" y="0"/>
                  </a:lnTo>
                  <a:close/>
                </a:path>
              </a:pathLst>
            </a:custGeom>
            <a:blipFill>
              <a:blip r:embed="rId7"/>
              <a:stretch>
                <a:fillRect l="-577" t="-24842" r="-577" b="-545605"/>
              </a:stretch>
            </a:blipFill>
          </p:spPr>
        </p:sp>
      </p:grpSp>
      <p:sp>
        <p:nvSpPr>
          <p:cNvPr name="TextBox 12" id="12"/>
          <p:cNvSpPr txBox="true"/>
          <p:nvPr/>
        </p:nvSpPr>
        <p:spPr>
          <a:xfrm rot="0">
            <a:off x="682835" y="1421727"/>
            <a:ext cx="6281589" cy="595348"/>
          </a:xfrm>
          <a:prstGeom prst="rect">
            <a:avLst/>
          </a:prstGeom>
        </p:spPr>
        <p:txBody>
          <a:bodyPr anchor="t" rtlCol="false" tIns="0" lIns="0" bIns="0" rIns="0">
            <a:spAutoFit/>
          </a:bodyPr>
          <a:lstStyle/>
          <a:p>
            <a:pPr algn="ctr">
              <a:lnSpc>
                <a:spcPts val="4985"/>
              </a:lnSpc>
              <a:spcBef>
                <a:spcPct val="0"/>
              </a:spcBef>
            </a:pPr>
            <a:r>
              <a:rPr lang="en-US" b="true" sz="3561">
                <a:solidFill>
                  <a:srgbClr val="000000"/>
                </a:solidFill>
                <a:latin typeface="Canva Sans Bold"/>
                <a:ea typeface="Canva Sans Bold"/>
                <a:cs typeface="Canva Sans Bold"/>
                <a:sym typeface="Canva Sans Bold"/>
              </a:rPr>
              <a:t>FINANCIAL ADVISOR AGENT</a:t>
            </a:r>
          </a:p>
        </p:txBody>
      </p:sp>
      <p:sp>
        <p:nvSpPr>
          <p:cNvPr name="TextBox 13" id="13"/>
          <p:cNvSpPr txBox="true"/>
          <p:nvPr/>
        </p:nvSpPr>
        <p:spPr>
          <a:xfrm rot="0">
            <a:off x="0" y="6972052"/>
            <a:ext cx="4444801" cy="982902"/>
          </a:xfrm>
          <a:prstGeom prst="rect">
            <a:avLst/>
          </a:prstGeom>
        </p:spPr>
        <p:txBody>
          <a:bodyPr anchor="t" rtlCol="false" tIns="0" lIns="0" bIns="0" rIns="0">
            <a:spAutoFit/>
          </a:bodyPr>
          <a:lstStyle/>
          <a:p>
            <a:pPr algn="ctr">
              <a:lnSpc>
                <a:spcPts val="2643"/>
              </a:lnSpc>
              <a:spcBef>
                <a:spcPct val="0"/>
              </a:spcBef>
            </a:pPr>
            <a:r>
              <a:rPr lang="en-US" b="true" sz="1888">
                <a:solidFill>
                  <a:srgbClr val="000000"/>
                </a:solidFill>
                <a:latin typeface="Canva Sans Bold"/>
                <a:ea typeface="Canva Sans Bold"/>
                <a:cs typeface="Canva Sans Bold"/>
                <a:sym typeface="Canva Sans Bold"/>
              </a:rPr>
              <a:t>The Agent is modularized into 6 Sub-Agents, each with their own feature. There are a total of 14 intents </a:t>
            </a:r>
          </a:p>
        </p:txBody>
      </p:sp>
      <p:sp>
        <p:nvSpPr>
          <p:cNvPr name="TextBox 14" id="14"/>
          <p:cNvSpPr txBox="true"/>
          <p:nvPr/>
        </p:nvSpPr>
        <p:spPr>
          <a:xfrm rot="0">
            <a:off x="9653380" y="2287686"/>
            <a:ext cx="8479111" cy="7446864"/>
          </a:xfrm>
          <a:prstGeom prst="rect">
            <a:avLst/>
          </a:prstGeom>
        </p:spPr>
        <p:txBody>
          <a:bodyPr anchor="t" rtlCol="false" tIns="0" lIns="0" bIns="0" rIns="0">
            <a:spAutoFit/>
          </a:bodyPr>
          <a:lstStyle/>
          <a:p>
            <a:pPr algn="just" marL="338179" indent="-169089" lvl="1">
              <a:lnSpc>
                <a:spcPts val="2192"/>
              </a:lnSpc>
              <a:buAutoNum type="arabicPeriod" startAt="1"/>
            </a:pPr>
            <a:r>
              <a:rPr lang="en-US" b="true" sz="1566">
                <a:solidFill>
                  <a:srgbClr val="000000"/>
                </a:solidFill>
                <a:latin typeface="Canva Sans Bold"/>
                <a:ea typeface="Canva Sans Bold"/>
                <a:cs typeface="Canva Sans Bold"/>
                <a:sym typeface="Canva Sans Bold"/>
              </a:rPr>
              <a:t>Comparative Analysis for Investors </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O</a:t>
            </a:r>
            <a:r>
              <a:rPr lang="en-US" b="true" sz="1566">
                <a:solidFill>
                  <a:srgbClr val="000000"/>
                </a:solidFill>
                <a:latin typeface="Canva Sans Bold"/>
                <a:ea typeface="Canva Sans Bold"/>
                <a:cs typeface="Canva Sans Bold"/>
                <a:sym typeface="Canva Sans Bold"/>
              </a:rPr>
              <a:t>utput </a:t>
            </a:r>
            <a:r>
              <a:rPr lang="en-US" sz="1566">
                <a:solidFill>
                  <a:srgbClr val="000000"/>
                </a:solidFill>
                <a:latin typeface="Canva Sans"/>
                <a:ea typeface="Canva Sans"/>
                <a:cs typeface="Canva Sans"/>
                <a:sym typeface="Canva Sans"/>
              </a:rPr>
              <a:t>- Analyzes and compares different startups based on key financial metrics</a:t>
            </a:r>
            <a:r>
              <a:rPr lang="en-US" b="true" sz="1566">
                <a:solidFill>
                  <a:srgbClr val="000000"/>
                </a:solidFill>
                <a:latin typeface="Canva Sans Bold"/>
                <a:ea typeface="Canva Sans Bold"/>
                <a:cs typeface="Canva Sans Bold"/>
                <a:sym typeface="Canva Sans Bold"/>
              </a:rPr>
              <a:t>. </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Parameters used : </a:t>
            </a:r>
            <a:r>
              <a:rPr lang="en-US" sz="1566">
                <a:solidFill>
                  <a:srgbClr val="000000"/>
                </a:solidFill>
                <a:latin typeface="Canva Sans"/>
                <a:ea typeface="Canva Sans"/>
                <a:cs typeface="Canva Sans"/>
                <a:sym typeface="Canva Sans"/>
              </a:rPr>
              <a:t>Revenue, Gross Profit, Operating Profit, Net Income</a:t>
            </a:r>
          </a:p>
          <a:p>
            <a:pPr algn="just" marL="338179" indent="-169089" lvl="1">
              <a:lnSpc>
                <a:spcPts val="2192"/>
              </a:lnSpc>
              <a:buAutoNum type="arabicPeriod" startAt="1"/>
            </a:pPr>
            <a:r>
              <a:rPr lang="en-US" b="true" sz="1566">
                <a:solidFill>
                  <a:srgbClr val="000000"/>
                </a:solidFill>
                <a:latin typeface="Canva Sans Bold"/>
                <a:ea typeface="Canva Sans Bold"/>
                <a:cs typeface="Canva Sans Bold"/>
                <a:sym typeface="Canva Sans Bold"/>
              </a:rPr>
              <a:t>Industry News Updates</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Output - </a:t>
            </a:r>
            <a:r>
              <a:rPr lang="en-US" sz="1566">
                <a:solidFill>
                  <a:srgbClr val="000000"/>
                </a:solidFill>
                <a:latin typeface="Canva Sans"/>
                <a:ea typeface="Canva Sans"/>
                <a:cs typeface="Canva Sans"/>
                <a:sym typeface="Canva Sans"/>
              </a:rPr>
              <a:t>Provides updates on industry trends and competitor activities to help startups stay informed.</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Parameters used</a:t>
            </a:r>
            <a:r>
              <a:rPr lang="en-US" sz="1566">
                <a:solidFill>
                  <a:srgbClr val="000000"/>
                </a:solidFill>
                <a:latin typeface="Canva Sans"/>
                <a:ea typeface="Canva Sans"/>
                <a:cs typeface="Canva Sans"/>
                <a:sym typeface="Canva Sans"/>
              </a:rPr>
              <a:t>: Competitor Financial Moves,Market Trends,Regulatory Alerts </a:t>
            </a:r>
          </a:p>
          <a:p>
            <a:pPr algn="just" marL="338179" indent="-169089" lvl="1">
              <a:lnSpc>
                <a:spcPts val="2192"/>
              </a:lnSpc>
              <a:buAutoNum type="arabicPeriod" startAt="1"/>
            </a:pPr>
            <a:r>
              <a:rPr lang="en-US" b="true" sz="1566">
                <a:solidFill>
                  <a:srgbClr val="000000"/>
                </a:solidFill>
                <a:latin typeface="Canva Sans Bold"/>
                <a:ea typeface="Canva Sans Bold"/>
                <a:cs typeface="Canva Sans Bold"/>
                <a:sym typeface="Canva Sans Bold"/>
              </a:rPr>
              <a:t>Investor Matching</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Output - </a:t>
            </a:r>
            <a:r>
              <a:rPr lang="en-US" sz="1566">
                <a:solidFill>
                  <a:srgbClr val="000000"/>
                </a:solidFill>
                <a:latin typeface="Canva Sans"/>
                <a:ea typeface="Canva Sans"/>
                <a:cs typeface="Canva Sans"/>
                <a:sym typeface="Canva Sans"/>
              </a:rPr>
              <a:t>Suggests </a:t>
            </a:r>
            <a:r>
              <a:rPr lang="en-US" b="true" sz="1566">
                <a:solidFill>
                  <a:srgbClr val="000000"/>
                </a:solidFill>
                <a:latin typeface="Canva Sans Bold"/>
                <a:ea typeface="Canva Sans Bold"/>
                <a:cs typeface="Canva Sans Bold"/>
                <a:sym typeface="Canva Sans Bold"/>
              </a:rPr>
              <a:t>potential investors</a:t>
            </a:r>
            <a:r>
              <a:rPr lang="en-US" sz="1566">
                <a:solidFill>
                  <a:srgbClr val="000000"/>
                </a:solidFill>
                <a:latin typeface="Canva Sans"/>
                <a:ea typeface="Canva Sans"/>
                <a:cs typeface="Canva Sans"/>
                <a:sym typeface="Canva Sans"/>
              </a:rPr>
              <a:t> who are genuinely interested in startups, based on their </a:t>
            </a:r>
            <a:r>
              <a:rPr lang="en-US" b="true" sz="1566">
                <a:solidFill>
                  <a:srgbClr val="000000"/>
                </a:solidFill>
                <a:latin typeface="Canva Sans Bold"/>
                <a:ea typeface="Canva Sans Bold"/>
                <a:cs typeface="Canva Sans Bold"/>
                <a:sym typeface="Canva Sans Bold"/>
              </a:rPr>
              <a:t>investment history</a:t>
            </a:r>
            <a:r>
              <a:rPr lang="en-US" sz="1566">
                <a:solidFill>
                  <a:srgbClr val="000000"/>
                </a:solidFill>
                <a:latin typeface="Canva Sans"/>
                <a:ea typeface="Canva Sans"/>
                <a:cs typeface="Canva Sans"/>
                <a:sym typeface="Canva Sans"/>
              </a:rPr>
              <a:t> and habits.</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Parameters used: </a:t>
            </a:r>
            <a:r>
              <a:rPr lang="en-US" sz="1566">
                <a:solidFill>
                  <a:srgbClr val="000000"/>
                </a:solidFill>
                <a:latin typeface="Canva Sans"/>
                <a:ea typeface="Canva Sans"/>
                <a:cs typeface="Canva Sans"/>
                <a:sym typeface="Canva Sans"/>
              </a:rPr>
              <a:t>Startup financial profile + Investor preferences </a:t>
            </a:r>
          </a:p>
          <a:p>
            <a:pPr algn="just" marL="338179" indent="-169089" lvl="1">
              <a:lnSpc>
                <a:spcPts val="2192"/>
              </a:lnSpc>
              <a:buAutoNum type="arabicPeriod" startAt="1"/>
            </a:pPr>
            <a:r>
              <a:rPr lang="en-US" b="true" sz="1566">
                <a:solidFill>
                  <a:srgbClr val="000000"/>
                </a:solidFill>
                <a:latin typeface="Canva Sans Bold"/>
                <a:ea typeface="Canva Sans Bold"/>
                <a:cs typeface="Canva Sans Bold"/>
                <a:sym typeface="Canva Sans Bold"/>
              </a:rPr>
              <a:t>Financial Planning and Analysis</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Growth Strategies</a:t>
            </a:r>
            <a:r>
              <a:rPr lang="en-US" sz="1566">
                <a:solidFill>
                  <a:srgbClr val="000000"/>
                </a:solidFill>
                <a:latin typeface="Canva Sans"/>
                <a:ea typeface="Canva Sans"/>
                <a:cs typeface="Canva Sans"/>
                <a:sym typeface="Canva Sans"/>
              </a:rPr>
              <a:t> - Provides recommendations based on widely implemented business strategies and guides startups in </a:t>
            </a:r>
            <a:r>
              <a:rPr lang="en-US" b="true" sz="1566">
                <a:solidFill>
                  <a:srgbClr val="000000"/>
                </a:solidFill>
                <a:latin typeface="Canva Sans Bold"/>
                <a:ea typeface="Canva Sans Bold"/>
                <a:cs typeface="Canva Sans Bold"/>
                <a:sym typeface="Canva Sans Bold"/>
              </a:rPr>
              <a:t>budgeting and resource management </a:t>
            </a:r>
            <a:r>
              <a:rPr lang="en-US" sz="1566">
                <a:solidFill>
                  <a:srgbClr val="000000"/>
                </a:solidFill>
                <a:latin typeface="Canva Sans"/>
                <a:ea typeface="Canva Sans"/>
                <a:cs typeface="Canva Sans"/>
                <a:sym typeface="Canva Sans"/>
              </a:rPr>
              <a:t>using AI-based tools</a:t>
            </a:r>
            <a:r>
              <a:rPr lang="en-US" b="true" sz="1566">
                <a:solidFill>
                  <a:srgbClr val="000000"/>
                </a:solidFill>
                <a:latin typeface="Canva Sans Bold"/>
                <a:ea typeface="Canva Sans Bold"/>
                <a:cs typeface="Canva Sans Bold"/>
                <a:sym typeface="Canva Sans Bold"/>
              </a:rPr>
              <a:t>.</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Loan &amp; Credit Analysis</a:t>
            </a:r>
            <a:r>
              <a:rPr lang="en-US" sz="1566">
                <a:solidFill>
                  <a:srgbClr val="000000"/>
                </a:solidFill>
                <a:latin typeface="Canva Sans"/>
                <a:ea typeface="Canva Sans"/>
                <a:cs typeface="Canva Sans"/>
                <a:sym typeface="Canva Sans"/>
              </a:rPr>
              <a:t> - Offers AI-driven </a:t>
            </a:r>
            <a:r>
              <a:rPr lang="en-US" b="true" sz="1566">
                <a:solidFill>
                  <a:srgbClr val="000000"/>
                </a:solidFill>
                <a:latin typeface="Canva Sans Bold"/>
                <a:ea typeface="Canva Sans Bold"/>
                <a:cs typeface="Canva Sans Bold"/>
                <a:sym typeface="Canva Sans Bold"/>
              </a:rPr>
              <a:t>loan recommendations</a:t>
            </a:r>
            <a:r>
              <a:rPr lang="en-US" sz="1566">
                <a:solidFill>
                  <a:srgbClr val="000000"/>
                </a:solidFill>
                <a:latin typeface="Canva Sans"/>
                <a:ea typeface="Canva Sans"/>
                <a:cs typeface="Canva Sans"/>
                <a:sym typeface="Canva Sans"/>
              </a:rPr>
              <a:t>, identifying banks with the best interest rates for startups.</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Cash Flow and Investment Management</a:t>
            </a:r>
            <a:r>
              <a:rPr lang="en-US" sz="1566">
                <a:solidFill>
                  <a:srgbClr val="000000"/>
                </a:solidFill>
                <a:latin typeface="Canva Sans"/>
                <a:ea typeface="Canva Sans"/>
                <a:cs typeface="Canva Sans"/>
                <a:sym typeface="Canva Sans"/>
              </a:rPr>
              <a:t> -Predicts cash surplus or deficit and suggests investment or cost-cutting strategies, including recommendations for </a:t>
            </a:r>
            <a:r>
              <a:rPr lang="en-US" b="true" sz="1566">
                <a:solidFill>
                  <a:srgbClr val="000000"/>
                </a:solidFill>
                <a:latin typeface="Canva Sans Bold"/>
                <a:ea typeface="Canva Sans Bold"/>
                <a:cs typeface="Canva Sans Bold"/>
                <a:sym typeface="Canva Sans Bold"/>
              </a:rPr>
              <a:t>short-term investments</a:t>
            </a:r>
            <a:r>
              <a:rPr lang="en-US" sz="1566">
                <a:solidFill>
                  <a:srgbClr val="000000"/>
                </a:solidFill>
                <a:latin typeface="Canva Sans"/>
                <a:ea typeface="Canva Sans"/>
                <a:cs typeface="Canva Sans"/>
                <a:sym typeface="Canva Sans"/>
              </a:rPr>
              <a:t> like FDs, bonds, and mutual funds.</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Stock and Inventory Optimization</a:t>
            </a:r>
            <a:r>
              <a:rPr lang="en-US" sz="1566">
                <a:solidFill>
                  <a:srgbClr val="000000"/>
                </a:solidFill>
                <a:latin typeface="Canva Sans"/>
                <a:ea typeface="Canva Sans"/>
                <a:cs typeface="Canva Sans"/>
                <a:sym typeface="Canva Sans"/>
              </a:rPr>
              <a:t> - Tracks stock popularity and suggests </a:t>
            </a:r>
            <a:r>
              <a:rPr lang="en-US" b="true" sz="1566">
                <a:solidFill>
                  <a:srgbClr val="000000"/>
                </a:solidFill>
                <a:latin typeface="Canva Sans Bold"/>
                <a:ea typeface="Canva Sans Bold"/>
                <a:cs typeface="Canva Sans Bold"/>
                <a:sym typeface="Canva Sans Bold"/>
              </a:rPr>
              <a:t>inventory refilling</a:t>
            </a:r>
            <a:r>
              <a:rPr lang="en-US" sz="1566">
                <a:solidFill>
                  <a:srgbClr val="000000"/>
                </a:solidFill>
                <a:latin typeface="Canva Sans"/>
                <a:ea typeface="Canva Sans"/>
                <a:cs typeface="Canva Sans"/>
                <a:sym typeface="Canva Sans"/>
              </a:rPr>
              <a:t> based on market trends, </a:t>
            </a:r>
          </a:p>
          <a:p>
            <a:pPr algn="just" marL="676357" indent="-225452" lvl="2">
              <a:lnSpc>
                <a:spcPts val="2192"/>
              </a:lnSpc>
              <a:buAutoNum type="alphaLcPeriod" startAt="1"/>
            </a:pPr>
            <a:r>
              <a:rPr lang="en-US" b="true" sz="1566">
                <a:solidFill>
                  <a:srgbClr val="000000"/>
                </a:solidFill>
                <a:latin typeface="Canva Sans Bold"/>
                <a:ea typeface="Canva Sans Bold"/>
                <a:cs typeface="Canva Sans Bold"/>
                <a:sym typeface="Canva Sans Bold"/>
              </a:rPr>
              <a:t>Credit Score and Risk Analysis</a:t>
            </a:r>
            <a:r>
              <a:rPr lang="en-US" sz="1566">
                <a:solidFill>
                  <a:srgbClr val="000000"/>
                </a:solidFill>
                <a:latin typeface="Canva Sans"/>
                <a:ea typeface="Canva Sans"/>
                <a:cs typeface="Canva Sans"/>
                <a:sym typeface="Canva Sans"/>
              </a:rPr>
              <a:t> - Fetches and analyzes business credit scores and optimizes them.</a:t>
            </a:r>
          </a:p>
          <a:p>
            <a:pPr algn="just">
              <a:lnSpc>
                <a:spcPts val="2192"/>
              </a:lnSpc>
            </a:pPr>
          </a:p>
          <a:p>
            <a:pPr algn="just">
              <a:lnSpc>
                <a:spcPts val="2192"/>
              </a:lnSpc>
            </a:pPr>
          </a:p>
        </p:txBody>
      </p:sp>
      <p:sp>
        <p:nvSpPr>
          <p:cNvPr name="TextBox 15" id="15"/>
          <p:cNvSpPr txBox="true"/>
          <p:nvPr/>
        </p:nvSpPr>
        <p:spPr>
          <a:xfrm rot="0">
            <a:off x="9653380" y="1402677"/>
            <a:ext cx="2920722" cy="687218"/>
          </a:xfrm>
          <a:prstGeom prst="rect">
            <a:avLst/>
          </a:prstGeom>
        </p:spPr>
        <p:txBody>
          <a:bodyPr anchor="t" rtlCol="false" tIns="0" lIns="0" bIns="0" rIns="0">
            <a:spAutoFit/>
          </a:bodyPr>
          <a:lstStyle/>
          <a:p>
            <a:pPr algn="ctr">
              <a:lnSpc>
                <a:spcPts val="5696"/>
              </a:lnSpc>
              <a:spcBef>
                <a:spcPct val="0"/>
              </a:spcBef>
            </a:pPr>
            <a:r>
              <a:rPr lang="en-US" b="true" sz="4069">
                <a:solidFill>
                  <a:srgbClr val="000000"/>
                </a:solidFill>
                <a:latin typeface="Canva Sans Bold"/>
                <a:ea typeface="Canva Sans Bold"/>
                <a:cs typeface="Canva Sans Bold"/>
                <a:sym typeface="Canva Sans Bold"/>
              </a:rPr>
              <a:t>Subagents: </a:t>
            </a:r>
          </a:p>
        </p:txBody>
      </p:sp>
      <p:sp>
        <p:nvSpPr>
          <p:cNvPr name="TextBox 16" id="16"/>
          <p:cNvSpPr txBox="true"/>
          <p:nvPr/>
        </p:nvSpPr>
        <p:spPr>
          <a:xfrm rot="0">
            <a:off x="141515" y="8305596"/>
            <a:ext cx="8539004" cy="323997"/>
          </a:xfrm>
          <a:prstGeom prst="rect">
            <a:avLst/>
          </a:prstGeom>
        </p:spPr>
        <p:txBody>
          <a:bodyPr anchor="t" rtlCol="false" tIns="0" lIns="0" bIns="0" rIns="0">
            <a:spAutoFit/>
          </a:bodyPr>
          <a:lstStyle/>
          <a:p>
            <a:pPr algn="l">
              <a:lnSpc>
                <a:spcPts val="2616"/>
              </a:lnSpc>
              <a:spcBef>
                <a:spcPct val="0"/>
              </a:spcBef>
            </a:pPr>
            <a:r>
              <a:rPr lang="en-US" b="true" sz="1869">
                <a:solidFill>
                  <a:srgbClr val="000000"/>
                </a:solidFill>
                <a:latin typeface="Canva Sans Bold"/>
                <a:ea typeface="Canva Sans Bold"/>
                <a:cs typeface="Canva Sans Bold"/>
                <a:sym typeface="Canva Sans Bold"/>
              </a:rPr>
              <a:t>AGENTS ANALYSES THESE METRICS BY THESE FOLLOWING DOCUMENTS </a:t>
            </a:r>
          </a:p>
        </p:txBody>
      </p:sp>
      <p:sp>
        <p:nvSpPr>
          <p:cNvPr name="TextBox 17" id="17"/>
          <p:cNvSpPr txBox="true"/>
          <p:nvPr/>
        </p:nvSpPr>
        <p:spPr>
          <a:xfrm rot="0">
            <a:off x="122465" y="8651802"/>
            <a:ext cx="6044786" cy="1249316"/>
          </a:xfrm>
          <a:prstGeom prst="rect">
            <a:avLst/>
          </a:prstGeom>
        </p:spPr>
        <p:txBody>
          <a:bodyPr anchor="t" rtlCol="false" tIns="0" lIns="0" bIns="0" rIns="0">
            <a:spAutoFit/>
          </a:bodyPr>
          <a:lstStyle/>
          <a:p>
            <a:pPr algn="l">
              <a:lnSpc>
                <a:spcPts val="2549"/>
              </a:lnSpc>
            </a:pPr>
            <a:r>
              <a:rPr lang="en-US" sz="1821" b="true">
                <a:solidFill>
                  <a:srgbClr val="000000"/>
                </a:solidFill>
                <a:latin typeface="Canva Sans Bold"/>
                <a:ea typeface="Canva Sans Bold"/>
                <a:cs typeface="Canva Sans Bold"/>
                <a:sym typeface="Canva Sans Bold"/>
              </a:rPr>
              <a:t>1) INCOME STATEMENT </a:t>
            </a:r>
          </a:p>
          <a:p>
            <a:pPr algn="l">
              <a:lnSpc>
                <a:spcPts val="2549"/>
              </a:lnSpc>
            </a:pPr>
            <a:r>
              <a:rPr lang="en-US" sz="1821" b="true">
                <a:solidFill>
                  <a:srgbClr val="000000"/>
                </a:solidFill>
                <a:latin typeface="Canva Sans Bold"/>
                <a:ea typeface="Canva Sans Bold"/>
                <a:cs typeface="Canva Sans Bold"/>
                <a:sym typeface="Canva Sans Bold"/>
              </a:rPr>
              <a:t>2) CASH FLOW STATEMENT </a:t>
            </a:r>
          </a:p>
          <a:p>
            <a:pPr algn="l">
              <a:lnSpc>
                <a:spcPts val="2549"/>
              </a:lnSpc>
            </a:pPr>
            <a:r>
              <a:rPr lang="en-US" sz="1821" b="true">
                <a:solidFill>
                  <a:srgbClr val="000000"/>
                </a:solidFill>
                <a:latin typeface="Canva Sans Bold"/>
                <a:ea typeface="Canva Sans Bold"/>
                <a:cs typeface="Canva Sans Bold"/>
                <a:sym typeface="Canva Sans Bold"/>
              </a:rPr>
              <a:t>3) BALANCE SHEET</a:t>
            </a:r>
          </a:p>
          <a:p>
            <a:pPr algn="l">
              <a:lnSpc>
                <a:spcPts val="2549"/>
              </a:lnSpc>
              <a:spcBef>
                <a:spcPct val="0"/>
              </a:spcBef>
            </a:pPr>
            <a:r>
              <a:rPr lang="en-US" b="true" sz="1821">
                <a:solidFill>
                  <a:srgbClr val="000000"/>
                </a:solidFill>
                <a:latin typeface="Canva Sans Bold"/>
                <a:ea typeface="Canva Sans Bold"/>
                <a:cs typeface="Canva Sans Bold"/>
                <a:sym typeface="Canva Sans Bold"/>
              </a:rPr>
              <a:t>4) MARKET  DATA THROUGH HISTORICAL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62900" y="533087"/>
            <a:ext cx="16162200" cy="1061120"/>
            <a:chOff x="0" y="0"/>
            <a:chExt cx="21549600" cy="1414826"/>
          </a:xfrm>
        </p:grpSpPr>
        <p:sp>
          <p:nvSpPr>
            <p:cNvPr name="Freeform 5" id="5"/>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6" id="6"/>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Future Objectives</a:t>
              </a:r>
            </a:p>
          </p:txBody>
        </p:sp>
      </p:grpSp>
      <p:sp>
        <p:nvSpPr>
          <p:cNvPr name="TextBox 7" id="7"/>
          <p:cNvSpPr txBox="true"/>
          <p:nvPr/>
        </p:nvSpPr>
        <p:spPr>
          <a:xfrm rot="0">
            <a:off x="825593" y="2811164"/>
            <a:ext cx="16596796" cy="5143807"/>
          </a:xfrm>
          <a:prstGeom prst="rect">
            <a:avLst/>
          </a:prstGeom>
        </p:spPr>
        <p:txBody>
          <a:bodyPr anchor="t" rtlCol="false" tIns="0" lIns="0" bIns="0" rIns="0">
            <a:spAutoFit/>
          </a:bodyPr>
          <a:lstStyle/>
          <a:p>
            <a:pPr algn="just" marL="670315" indent="-335158" lvl="1">
              <a:lnSpc>
                <a:spcPts val="4346"/>
              </a:lnSpc>
              <a:buFont typeface="Arial"/>
              <a:buChar char="•"/>
            </a:pPr>
            <a:r>
              <a:rPr lang="en-US" b="true" sz="3104">
                <a:solidFill>
                  <a:srgbClr val="000000"/>
                </a:solidFill>
                <a:latin typeface="Arial Bold"/>
                <a:ea typeface="Arial Bold"/>
                <a:cs typeface="Arial Bold"/>
                <a:sym typeface="Arial Bold"/>
              </a:rPr>
              <a:t>SEAMLESS WORKFLOW INTEGRATION -</a:t>
            </a:r>
          </a:p>
          <a:p>
            <a:pPr algn="l" marL="1137536" indent="-379179" lvl="2">
              <a:lnSpc>
                <a:spcPts val="3688"/>
              </a:lnSpc>
              <a:buFont typeface="Arial"/>
              <a:buChar char="⚬"/>
            </a:pPr>
            <a:r>
              <a:rPr lang="en-US" sz="2634">
                <a:solidFill>
                  <a:srgbClr val="000000"/>
                </a:solidFill>
                <a:latin typeface="Arial"/>
                <a:ea typeface="Arial"/>
                <a:cs typeface="Arial"/>
                <a:sym typeface="Arial"/>
              </a:rPr>
              <a:t>INVESTORS AND STARTUPS CAN COMMUNICATE, SCHEDULE MEETINGS, TRACK PROGRESS,AND SHARE DOCUMENTS EFFORTLESSLY</a:t>
            </a:r>
          </a:p>
          <a:p>
            <a:pPr algn="just">
              <a:lnSpc>
                <a:spcPts val="4346"/>
              </a:lnSpc>
            </a:pPr>
          </a:p>
          <a:p>
            <a:pPr algn="just" marL="670315" indent="-335158" lvl="1">
              <a:lnSpc>
                <a:spcPts val="4346"/>
              </a:lnSpc>
              <a:buFont typeface="Arial"/>
              <a:buChar char="•"/>
            </a:pPr>
            <a:r>
              <a:rPr lang="en-US" b="true" sz="3104">
                <a:solidFill>
                  <a:srgbClr val="000000"/>
                </a:solidFill>
                <a:latin typeface="Arial Bold"/>
                <a:ea typeface="Arial Bold"/>
                <a:cs typeface="Arial Bold"/>
                <a:sym typeface="Arial Bold"/>
              </a:rPr>
              <a:t>CROSS-BORDER STARTUP FUNDING -</a:t>
            </a:r>
          </a:p>
          <a:p>
            <a:pPr algn="l" marL="1137536" indent="-379179" lvl="2">
              <a:lnSpc>
                <a:spcPts val="3688"/>
              </a:lnSpc>
              <a:buFont typeface="Arial"/>
              <a:buChar char="⚬"/>
            </a:pPr>
            <a:r>
              <a:rPr lang="en-US" sz="2634">
                <a:solidFill>
                  <a:srgbClr val="000000"/>
                </a:solidFill>
                <a:latin typeface="Arial"/>
                <a:ea typeface="Arial"/>
                <a:cs typeface="Arial"/>
                <a:sym typeface="Arial"/>
              </a:rPr>
              <a:t>BLOCKCHAIN-BACKED MULTI-CURRENCY TRANSACTIONS WITH REGULATORY COMPLIANCE.</a:t>
            </a:r>
          </a:p>
          <a:p>
            <a:pPr algn="just">
              <a:lnSpc>
                <a:spcPts val="4346"/>
              </a:lnSpc>
            </a:pPr>
          </a:p>
          <a:p>
            <a:pPr algn="just" marL="670315" indent="-335158" lvl="1">
              <a:lnSpc>
                <a:spcPts val="4346"/>
              </a:lnSpc>
              <a:buFont typeface="Arial"/>
              <a:buChar char="•"/>
            </a:pPr>
            <a:r>
              <a:rPr lang="en-US" b="true" sz="3104">
                <a:solidFill>
                  <a:srgbClr val="000000"/>
                </a:solidFill>
                <a:latin typeface="Arial Bold"/>
                <a:ea typeface="Arial Bold"/>
                <a:cs typeface="Arial Bold"/>
                <a:sym typeface="Arial Bold"/>
              </a:rPr>
              <a:t> BLOCKCHAIN-POWERED FUNDING &amp; COMPLIANCE -</a:t>
            </a:r>
          </a:p>
          <a:p>
            <a:pPr algn="just" marL="1137536" indent="-379179" lvl="2">
              <a:lnSpc>
                <a:spcPts val="3688"/>
              </a:lnSpc>
              <a:buFont typeface="Arial"/>
              <a:buChar char="⚬"/>
            </a:pPr>
            <a:r>
              <a:rPr lang="en-US" sz="2634">
                <a:solidFill>
                  <a:srgbClr val="000000"/>
                </a:solidFill>
                <a:latin typeface="Arial"/>
                <a:ea typeface="Arial"/>
                <a:cs typeface="Arial"/>
                <a:sym typeface="Arial"/>
              </a:rPr>
              <a:t> SMART CONTRACTS FOR SECURE, AUTOMATED, AND TRANSPARENT FUNDING.</a:t>
            </a:r>
          </a:p>
          <a:p>
            <a:pPr algn="just">
              <a:lnSpc>
                <a:spcPts val="4346"/>
              </a:lnSpc>
            </a:pPr>
          </a:p>
        </p:txBody>
      </p:sp>
      <p:sp>
        <p:nvSpPr>
          <p:cNvPr name="AutoShape 8" id="8"/>
          <p:cNvSpPr/>
          <p:nvPr/>
        </p:nvSpPr>
        <p:spPr>
          <a:xfrm>
            <a:off x="1107277" y="4442330"/>
            <a:ext cx="16254890" cy="0"/>
          </a:xfrm>
          <a:prstGeom prst="line">
            <a:avLst/>
          </a:prstGeom>
          <a:ln cap="flat" w="28575">
            <a:solidFill>
              <a:srgbClr val="000000"/>
            </a:solidFill>
            <a:prstDash val="solid"/>
            <a:headEnd type="none" len="sm" w="sm"/>
            <a:tailEnd type="none" len="sm" w="sm"/>
          </a:ln>
        </p:spPr>
      </p:sp>
      <p:sp>
        <p:nvSpPr>
          <p:cNvPr name="AutoShape 9" id="9"/>
          <p:cNvSpPr/>
          <p:nvPr/>
        </p:nvSpPr>
        <p:spPr>
          <a:xfrm>
            <a:off x="17362167" y="2826158"/>
            <a:ext cx="0" cy="1616172"/>
          </a:xfrm>
          <a:prstGeom prst="line">
            <a:avLst/>
          </a:prstGeom>
          <a:ln cap="flat" w="38100">
            <a:solidFill>
              <a:srgbClr val="000000"/>
            </a:solidFill>
            <a:prstDash val="solid"/>
            <a:headEnd type="none" len="sm" w="sm"/>
            <a:tailEnd type="none" len="sm" w="sm"/>
          </a:ln>
        </p:spPr>
      </p:sp>
      <p:sp>
        <p:nvSpPr>
          <p:cNvPr name="AutoShape 10" id="10"/>
          <p:cNvSpPr/>
          <p:nvPr/>
        </p:nvSpPr>
        <p:spPr>
          <a:xfrm>
            <a:off x="1127351" y="2856269"/>
            <a:ext cx="16234816" cy="0"/>
          </a:xfrm>
          <a:prstGeom prst="line">
            <a:avLst/>
          </a:prstGeom>
          <a:ln cap="flat" w="28575">
            <a:solidFill>
              <a:srgbClr val="000000"/>
            </a:solidFill>
            <a:prstDash val="solid"/>
            <a:headEnd type="none" len="sm" w="sm"/>
            <a:tailEnd type="none" len="sm" w="sm"/>
          </a:ln>
        </p:spPr>
      </p:sp>
      <p:sp>
        <p:nvSpPr>
          <p:cNvPr name="AutoShape 11" id="11"/>
          <p:cNvSpPr/>
          <p:nvPr/>
        </p:nvSpPr>
        <p:spPr>
          <a:xfrm>
            <a:off x="1107277" y="2856269"/>
            <a:ext cx="0" cy="1601117"/>
          </a:xfrm>
          <a:prstGeom prst="line">
            <a:avLst/>
          </a:prstGeom>
          <a:ln cap="flat" w="38100">
            <a:solidFill>
              <a:srgbClr val="000000"/>
            </a:solidFill>
            <a:prstDash val="solid"/>
            <a:headEnd type="none" len="sm" w="sm"/>
            <a:tailEnd type="none" len="sm" w="sm"/>
          </a:ln>
        </p:spPr>
      </p:sp>
      <p:sp>
        <p:nvSpPr>
          <p:cNvPr name="AutoShape 12" id="12"/>
          <p:cNvSpPr/>
          <p:nvPr/>
        </p:nvSpPr>
        <p:spPr>
          <a:xfrm flipH="true">
            <a:off x="17402287" y="4802406"/>
            <a:ext cx="14" cy="1311669"/>
          </a:xfrm>
          <a:prstGeom prst="line">
            <a:avLst/>
          </a:prstGeom>
          <a:ln cap="flat" w="38100">
            <a:solidFill>
              <a:srgbClr val="000000"/>
            </a:solidFill>
            <a:prstDash val="solid"/>
            <a:headEnd type="none" len="sm" w="sm"/>
            <a:tailEnd type="none" len="sm" w="sm"/>
          </a:ln>
        </p:spPr>
      </p:sp>
      <p:sp>
        <p:nvSpPr>
          <p:cNvPr name="AutoShape 13" id="13"/>
          <p:cNvSpPr/>
          <p:nvPr/>
        </p:nvSpPr>
        <p:spPr>
          <a:xfrm>
            <a:off x="1127351" y="4802406"/>
            <a:ext cx="16274950" cy="15056"/>
          </a:xfrm>
          <a:prstGeom prst="line">
            <a:avLst/>
          </a:prstGeom>
          <a:ln cap="flat" w="28575">
            <a:solidFill>
              <a:srgbClr val="000000"/>
            </a:solidFill>
            <a:prstDash val="solid"/>
            <a:headEnd type="none" len="sm" w="sm"/>
            <a:tailEnd type="none" len="sm" w="sm"/>
          </a:ln>
        </p:spPr>
      </p:sp>
      <p:sp>
        <p:nvSpPr>
          <p:cNvPr name="AutoShape 14" id="14"/>
          <p:cNvSpPr/>
          <p:nvPr/>
        </p:nvSpPr>
        <p:spPr>
          <a:xfrm>
            <a:off x="1147425" y="4802406"/>
            <a:ext cx="0" cy="1311669"/>
          </a:xfrm>
          <a:prstGeom prst="line">
            <a:avLst/>
          </a:prstGeom>
          <a:ln cap="flat" w="38100">
            <a:solidFill>
              <a:srgbClr val="000000"/>
            </a:solidFill>
            <a:prstDash val="solid"/>
            <a:headEnd type="none" len="sm" w="sm"/>
            <a:tailEnd type="none" len="sm" w="sm"/>
          </a:ln>
        </p:spPr>
      </p:sp>
      <p:sp>
        <p:nvSpPr>
          <p:cNvPr name="AutoShape 15" id="15"/>
          <p:cNvSpPr/>
          <p:nvPr/>
        </p:nvSpPr>
        <p:spPr>
          <a:xfrm>
            <a:off x="1127337" y="6114074"/>
            <a:ext cx="16274950" cy="15056"/>
          </a:xfrm>
          <a:prstGeom prst="line">
            <a:avLst/>
          </a:prstGeom>
          <a:ln cap="flat" w="28575">
            <a:solidFill>
              <a:srgbClr val="000000"/>
            </a:solidFill>
            <a:prstDash val="solid"/>
            <a:headEnd type="none" len="sm" w="sm"/>
            <a:tailEnd type="none" len="sm" w="sm"/>
          </a:ln>
        </p:spPr>
      </p:sp>
      <p:sp>
        <p:nvSpPr>
          <p:cNvPr name="AutoShape 16" id="16"/>
          <p:cNvSpPr/>
          <p:nvPr/>
        </p:nvSpPr>
        <p:spPr>
          <a:xfrm>
            <a:off x="1107291" y="6344350"/>
            <a:ext cx="16274950" cy="15056"/>
          </a:xfrm>
          <a:prstGeom prst="line">
            <a:avLst/>
          </a:prstGeom>
          <a:ln cap="flat" w="28575">
            <a:solidFill>
              <a:srgbClr val="000000"/>
            </a:solidFill>
            <a:prstDash val="solid"/>
            <a:headEnd type="none" len="sm" w="sm"/>
            <a:tailEnd type="none" len="sm" w="sm"/>
          </a:ln>
        </p:spPr>
      </p:sp>
      <p:sp>
        <p:nvSpPr>
          <p:cNvPr name="AutoShape 17" id="17"/>
          <p:cNvSpPr/>
          <p:nvPr/>
        </p:nvSpPr>
        <p:spPr>
          <a:xfrm flipV="true">
            <a:off x="1127365" y="7402037"/>
            <a:ext cx="16295032" cy="15056"/>
          </a:xfrm>
          <a:prstGeom prst="line">
            <a:avLst/>
          </a:prstGeom>
          <a:ln cap="flat" w="28575">
            <a:solidFill>
              <a:srgbClr val="000000"/>
            </a:solidFill>
            <a:prstDash val="solid"/>
            <a:headEnd type="none" len="sm" w="sm"/>
            <a:tailEnd type="none" len="sm" w="sm"/>
          </a:ln>
        </p:spPr>
      </p:sp>
      <p:sp>
        <p:nvSpPr>
          <p:cNvPr name="AutoShape 18" id="18"/>
          <p:cNvSpPr/>
          <p:nvPr/>
        </p:nvSpPr>
        <p:spPr>
          <a:xfrm flipH="true">
            <a:off x="1147425" y="6359875"/>
            <a:ext cx="6" cy="1072273"/>
          </a:xfrm>
          <a:prstGeom prst="line">
            <a:avLst/>
          </a:prstGeom>
          <a:ln cap="flat" w="38100">
            <a:solidFill>
              <a:srgbClr val="000000"/>
            </a:solidFill>
            <a:prstDash val="solid"/>
            <a:headEnd type="none" len="sm" w="sm"/>
            <a:tailEnd type="none" len="sm" w="sm"/>
          </a:ln>
        </p:spPr>
      </p:sp>
      <p:sp>
        <p:nvSpPr>
          <p:cNvPr name="AutoShape 19" id="19"/>
          <p:cNvSpPr/>
          <p:nvPr/>
        </p:nvSpPr>
        <p:spPr>
          <a:xfrm flipH="true">
            <a:off x="17382241" y="6344588"/>
            <a:ext cx="15" cy="1057449"/>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1107277" y="7907346"/>
            <a:ext cx="3136583" cy="511810"/>
          </a:xfrm>
          <a:prstGeom prst="rect">
            <a:avLst/>
          </a:prstGeom>
        </p:spPr>
        <p:txBody>
          <a:bodyPr anchor="t" rtlCol="false" tIns="0" lIns="0" bIns="0" rIns="0">
            <a:spAutoFit/>
          </a:bodyPr>
          <a:lstStyle/>
          <a:p>
            <a:pPr algn="ctr" marL="669289" indent="-334645" lvl="1">
              <a:lnSpc>
                <a:spcPts val="4339"/>
              </a:lnSpc>
              <a:buFont typeface="Arial"/>
              <a:buChar char="•"/>
            </a:pPr>
            <a:r>
              <a:rPr lang="en-US" b="true" sz="3099">
                <a:solidFill>
                  <a:srgbClr val="000000"/>
                </a:solidFill>
                <a:latin typeface="Canva Sans Bold"/>
                <a:ea typeface="Canva Sans Bold"/>
                <a:cs typeface="Canva Sans Bold"/>
                <a:sym typeface="Canva Sans Bold"/>
              </a:rPr>
              <a:t>PITCH DECK </a:t>
            </a:r>
          </a:p>
        </p:txBody>
      </p:sp>
      <p:sp>
        <p:nvSpPr>
          <p:cNvPr name="TextBox 21" id="21"/>
          <p:cNvSpPr txBox="true"/>
          <p:nvPr/>
        </p:nvSpPr>
        <p:spPr>
          <a:xfrm rot="0">
            <a:off x="1589927" y="8384436"/>
            <a:ext cx="16111868" cy="9055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Canva Sans"/>
                <a:ea typeface="Canva Sans"/>
                <a:cs typeface="Canva Sans"/>
                <a:sym typeface="Canva Sans"/>
              </a:rPr>
              <a:t>PITCH DECK THAT PROVIDES INSIGHTS INTO PRESENTATIONS AND FINANCIAL OVERVIEWS FOR INVESTORS</a:t>
            </a:r>
          </a:p>
        </p:txBody>
      </p:sp>
      <p:sp>
        <p:nvSpPr>
          <p:cNvPr name="AutoShape 22" id="22"/>
          <p:cNvSpPr/>
          <p:nvPr/>
        </p:nvSpPr>
        <p:spPr>
          <a:xfrm>
            <a:off x="1147445" y="7966133"/>
            <a:ext cx="16015905" cy="0"/>
          </a:xfrm>
          <a:prstGeom prst="line">
            <a:avLst/>
          </a:prstGeom>
          <a:ln cap="flat" w="28575">
            <a:solidFill>
              <a:srgbClr val="000000"/>
            </a:solidFill>
            <a:prstDash val="solid"/>
            <a:headEnd type="none" len="sm" w="sm"/>
            <a:tailEnd type="none" len="sm" w="sm"/>
          </a:ln>
        </p:spPr>
      </p:sp>
      <p:sp>
        <p:nvSpPr>
          <p:cNvPr name="AutoShape 23" id="23"/>
          <p:cNvSpPr/>
          <p:nvPr/>
        </p:nvSpPr>
        <p:spPr>
          <a:xfrm flipV="true">
            <a:off x="1147458" y="9326663"/>
            <a:ext cx="16295032" cy="15056"/>
          </a:xfrm>
          <a:prstGeom prst="line">
            <a:avLst/>
          </a:prstGeom>
          <a:ln cap="flat" w="28575">
            <a:solidFill>
              <a:srgbClr val="000000"/>
            </a:solidFill>
            <a:prstDash val="solid"/>
            <a:headEnd type="none" len="sm" w="sm"/>
            <a:tailEnd type="none" len="sm" w="sm"/>
          </a:ln>
        </p:spPr>
      </p:sp>
      <p:sp>
        <p:nvSpPr>
          <p:cNvPr name="AutoShape 24" id="24"/>
          <p:cNvSpPr/>
          <p:nvPr/>
        </p:nvSpPr>
        <p:spPr>
          <a:xfrm flipH="true">
            <a:off x="1127365" y="7966133"/>
            <a:ext cx="39149" cy="1375585"/>
          </a:xfrm>
          <a:prstGeom prst="line">
            <a:avLst/>
          </a:prstGeom>
          <a:ln cap="flat" w="38100">
            <a:solidFill>
              <a:srgbClr val="000000"/>
            </a:solidFill>
            <a:prstDash val="solid"/>
            <a:headEnd type="none" len="sm" w="sm"/>
            <a:tailEnd type="none" len="sm" w="sm"/>
          </a:ln>
        </p:spPr>
      </p:sp>
      <p:sp>
        <p:nvSpPr>
          <p:cNvPr name="AutoShape 25" id="25"/>
          <p:cNvSpPr/>
          <p:nvPr/>
        </p:nvSpPr>
        <p:spPr>
          <a:xfrm flipH="true">
            <a:off x="17163350" y="7949694"/>
            <a:ext cx="3" cy="1308606"/>
          </a:xfrm>
          <a:prstGeom prst="line">
            <a:avLst/>
          </a:prstGeom>
          <a:ln cap="flat" w="3810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DAGi_NEg1uE</dc:identifier>
  <dcterms:modified xsi:type="dcterms:W3CDTF">2011-08-01T06:04:30Z</dcterms:modified>
  <cp:revision>1</cp:revision>
  <dc:title>SYRUS PPT Template.pptx</dc:title>
</cp:coreProperties>
</file>